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  <p:sldMasterId id="2147483704" r:id="rId3"/>
    <p:sldMasterId id="2147483728" r:id="rId4"/>
    <p:sldMasterId id="2147483752" r:id="rId5"/>
  </p:sldMasterIdLst>
  <p:sldIdLst>
    <p:sldId id="341" r:id="rId6"/>
    <p:sldId id="304" r:id="rId7"/>
    <p:sldId id="306" r:id="rId8"/>
    <p:sldId id="307" r:id="rId9"/>
    <p:sldId id="308" r:id="rId10"/>
    <p:sldId id="309" r:id="rId11"/>
    <p:sldId id="339" r:id="rId12"/>
    <p:sldId id="311" r:id="rId13"/>
    <p:sldId id="278" r:id="rId14"/>
    <p:sldId id="310" r:id="rId15"/>
    <p:sldId id="320" r:id="rId16"/>
    <p:sldId id="262" r:id="rId17"/>
    <p:sldId id="312" r:id="rId18"/>
    <p:sldId id="273" r:id="rId19"/>
    <p:sldId id="326" r:id="rId20"/>
    <p:sldId id="342" r:id="rId21"/>
    <p:sldId id="316" r:id="rId22"/>
    <p:sldId id="317" r:id="rId23"/>
    <p:sldId id="319" r:id="rId24"/>
    <p:sldId id="340" r:id="rId25"/>
    <p:sldId id="288" r:id="rId26"/>
    <p:sldId id="299" r:id="rId27"/>
    <p:sldId id="261" r:id="rId28"/>
    <p:sldId id="290" r:id="rId29"/>
    <p:sldId id="292" r:id="rId30"/>
    <p:sldId id="258" r:id="rId31"/>
    <p:sldId id="303" r:id="rId32"/>
    <p:sldId id="314" r:id="rId33"/>
    <p:sldId id="315" r:id="rId34"/>
    <p:sldId id="313" r:id="rId35"/>
    <p:sldId id="321" r:id="rId36"/>
    <p:sldId id="322" r:id="rId37"/>
    <p:sldId id="323" r:id="rId38"/>
    <p:sldId id="327" r:id="rId39"/>
    <p:sldId id="328" r:id="rId40"/>
    <p:sldId id="324" r:id="rId41"/>
    <p:sldId id="287" r:id="rId42"/>
    <p:sldId id="293" r:id="rId43"/>
    <p:sldId id="277" r:id="rId44"/>
    <p:sldId id="272" r:id="rId45"/>
    <p:sldId id="283" r:id="rId46"/>
    <p:sldId id="284" r:id="rId47"/>
    <p:sldId id="282" r:id="rId48"/>
    <p:sldId id="285" r:id="rId49"/>
    <p:sldId id="271" r:id="rId50"/>
    <p:sldId id="257" r:id="rId51"/>
    <p:sldId id="286" r:id="rId52"/>
    <p:sldId id="265" r:id="rId53"/>
    <p:sldId id="266" r:id="rId54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ílvia Lima" initials="SL" lastIdx="2" clrIdx="0">
    <p:extLst>
      <p:ext uri="{19B8F6BF-5375-455C-9EA6-DF929625EA0E}">
        <p15:presenceInfo xmlns:p15="http://schemas.microsoft.com/office/powerpoint/2012/main" userId="S-1-5-21-3512470315-1787833226-3956911658-14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33CC"/>
    <a:srgbClr val="006600"/>
    <a:srgbClr val="008080"/>
    <a:srgbClr val="CC9900"/>
    <a:srgbClr val="D60093"/>
    <a:srgbClr val="990033"/>
    <a:srgbClr val="FF0066"/>
    <a:srgbClr val="0000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78700-DB41-470C-BC4E-43AA27923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9B55CD-0D5B-40E4-A8CE-D405F9A0F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2D086-9377-4A07-8A2E-4C29C4BF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455FEA-7D6B-47A6-9373-0C81F34E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63A52-EFED-4D6E-B7C0-430EEE4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93E7E-4E0F-4533-81FD-4C404772C0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3001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BA1D3-8C2B-4567-A2C4-C3BD3442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2CCFFD-FCA0-437D-9F40-058378F99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DAE3E-B3B6-4ED8-A592-4E3CDB4B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7DE26-DB9D-4B1D-8536-729A60D6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C6738-C0F0-404C-860E-0753B8A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4EF38-1B4B-4351-9366-3919D608FBB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2315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40235A-6081-4707-884E-6BB7BEC13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FCF54B-ACF5-41F6-AE20-6019B2683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57111E-097F-49E6-9E9D-A26456F1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E183FF-F07F-4871-8A40-D2B7D17F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B0186-58FD-4AAB-98C1-D46A421C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1376E8-5858-484C-871C-8A02599D641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46971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82AFE-B106-4902-A45A-871A4DBB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8A282A-B3BE-4377-85F9-0AE537D9D3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930055-188A-4E67-AFA7-2161FFD3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9B3A73-1717-4D84-BFEB-5768623A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649CA4-926B-46D2-A678-BF7B246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3FB93-1B2A-4132-8423-F30FEBC2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B111CA8-72F9-4A74-A1FF-3F4EC2E12BC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0730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FD3E2-707B-4DA3-8126-7983AB99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>
            <a:extLst>
              <a:ext uri="{FF2B5EF4-FFF2-40B4-BE49-F238E27FC236}">
                <a16:creationId xmlns:a16="http://schemas.microsoft.com/office/drawing/2014/main" id="{2C9B350E-622C-4D2C-85FB-AFD82F3D41A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9B531-FD8F-4E0D-B020-02A4431E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10805-2AFA-409D-8415-9BD9BC80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73316E-2E5B-4598-B85C-3D7FCE81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DF0699A-A55B-47F2-B3A5-E00BB44191E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9152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edondar Retângulo em um Canto Diagonal 7">
            <a:extLst>
              <a:ext uri="{FF2B5EF4-FFF2-40B4-BE49-F238E27FC236}">
                <a16:creationId xmlns:a16="http://schemas.microsoft.com/office/drawing/2014/main" id="{84A0E5D6-0EF4-408B-B71F-01D1B73C7230}"/>
              </a:ext>
            </a:extLst>
          </p:cNvPr>
          <p:cNvSpPr/>
          <p:nvPr/>
        </p:nvSpPr>
        <p:spPr>
          <a:xfrm>
            <a:off x="164592" y="146304"/>
            <a:ext cx="8814816" cy="2505456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64234" y="381001"/>
            <a:ext cx="8229600" cy="2209800"/>
          </a:xfrm>
        </p:spPr>
        <p:txBody>
          <a:bodyPr lIns="45720" rIns="228600"/>
          <a:lstStyle>
            <a:lvl1pPr marL="0" algn="r">
              <a:defRPr sz="4800"/>
            </a:lvl1pPr>
            <a:extLst/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2133600" y="2819400"/>
            <a:ext cx="6560234" cy="1752600"/>
          </a:xfrm>
        </p:spPr>
        <p:txBody>
          <a:bodyPr lIns="45720" rIns="246888"/>
          <a:lstStyle>
            <a:lvl1pPr marL="0" indent="0" algn="r">
              <a:spcBef>
                <a:spcPts val="0"/>
              </a:spcBef>
              <a:buNone/>
              <a:defRPr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5" name="Espaço Reservado para Data 9">
            <a:extLst>
              <a:ext uri="{FF2B5EF4-FFF2-40B4-BE49-F238E27FC236}">
                <a16:creationId xmlns:a16="http://schemas.microsoft.com/office/drawing/2014/main" id="{7C43AAF6-3F48-45FF-8029-BBA8BD7C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2600" y="6508750"/>
            <a:ext cx="3001963" cy="274638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10">
            <a:extLst>
              <a:ext uri="{FF2B5EF4-FFF2-40B4-BE49-F238E27FC236}">
                <a16:creationId xmlns:a16="http://schemas.microsoft.com/office/drawing/2014/main" id="{1633269F-4E41-45F4-810D-DDEF0DDB26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39175" y="6508750"/>
            <a:ext cx="46355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AEA497-6D45-4B48-89D3-1A4ED5330A3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" name="Espaço Reservado para Rodapé 11">
            <a:extLst>
              <a:ext uri="{FF2B5EF4-FFF2-40B4-BE49-F238E27FC236}">
                <a16:creationId xmlns:a16="http://schemas.microsoft.com/office/drawing/2014/main" id="{66C525F3-32A6-40D3-9ABC-4F496C2940D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508750"/>
            <a:ext cx="3906838" cy="274638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3029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FAD3BBD-D103-41BD-BFD1-6041A831C0EE}"/>
              </a:ext>
            </a:extLst>
          </p:cNvPr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63602D0-CE63-4707-B9C7-9EEABD4A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5E4C1F4C-754B-41CA-A788-26D74458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796271DC-0A8D-43E6-9408-387603C8E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C7F981-5FB4-42B1-9343-D08035AFDAB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40982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07AA761A-1184-413B-B3AB-396FC087A905}"/>
              </a:ext>
            </a:extLst>
          </p:cNvPr>
          <p:cNvSpPr/>
          <p:nvPr/>
        </p:nvSpPr>
        <p:spPr>
          <a:xfrm>
            <a:off x="1000125" y="3267075"/>
            <a:ext cx="7407275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498230"/>
            <a:ext cx="7772400" cy="2731008"/>
          </a:xfrm>
        </p:spPr>
        <p:txBody>
          <a:bodyPr rIns="100584"/>
          <a:lstStyle>
            <a:lvl1pPr algn="r">
              <a:buNone/>
              <a:defRPr sz="4000" b="1" cap="none">
                <a:solidFill>
                  <a:schemeClr val="accent1">
                    <a:tint val="95000"/>
                    <a:satMod val="200000"/>
                  </a:schemeClr>
                </a:solidFill>
              </a:defRPr>
            </a:lvl1pPr>
            <a:extLst/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3287713"/>
            <a:ext cx="7772400" cy="1509712"/>
          </a:xfrm>
        </p:spPr>
        <p:txBody>
          <a:bodyPr rIns="128016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7">
            <a:extLst>
              <a:ext uri="{FF2B5EF4-FFF2-40B4-BE49-F238E27FC236}">
                <a16:creationId xmlns:a16="http://schemas.microsoft.com/office/drawing/2014/main" id="{3440060C-6EBA-4C0E-A3DC-29FECA723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2600" y="6513513"/>
            <a:ext cx="3001963" cy="274637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8">
            <a:extLst>
              <a:ext uri="{FF2B5EF4-FFF2-40B4-BE49-F238E27FC236}">
                <a16:creationId xmlns:a16="http://schemas.microsoft.com/office/drawing/2014/main" id="{4D816CAB-C736-4DDC-8F8B-8DDA42BA5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39175" y="6513513"/>
            <a:ext cx="46355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7CB5-1EC0-429E-B001-A5EF18437EB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E877D4C2-6AF8-4BDC-B099-F307921D89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513513"/>
            <a:ext cx="3906838" cy="274637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265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C045FE5-5ABD-4B41-AE2C-1D8F13E41197}"/>
              </a:ext>
            </a:extLst>
          </p:cNvPr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45920"/>
            <a:ext cx="4038600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Data 4">
            <a:extLst>
              <a:ext uri="{FF2B5EF4-FFF2-40B4-BE49-F238E27FC236}">
                <a16:creationId xmlns:a16="http://schemas.microsoft.com/office/drawing/2014/main" id="{33536F19-5F96-4E25-BE44-152E1F84A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Rodapé 5">
            <a:extLst>
              <a:ext uri="{FF2B5EF4-FFF2-40B4-BE49-F238E27FC236}">
                <a16:creationId xmlns:a16="http://schemas.microsoft.com/office/drawing/2014/main" id="{8D0CACA4-1CF8-42E9-85F1-15092E400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Espaço Reservado para Número de Slide 6">
            <a:extLst>
              <a:ext uri="{FF2B5EF4-FFF2-40B4-BE49-F238E27FC236}">
                <a16:creationId xmlns:a16="http://schemas.microsoft.com/office/drawing/2014/main" id="{47C8C577-EEED-41C9-97EF-459CE9A1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763" y="6515100"/>
            <a:ext cx="465137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19E351-80E3-4084-AF94-79CEC032DAF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356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E877C79-81F9-4C6B-880D-C1554C7C6E4B}"/>
              </a:ext>
            </a:extLst>
          </p:cNvPr>
          <p:cNvSpPr/>
          <p:nvPr/>
        </p:nvSpPr>
        <p:spPr>
          <a:xfrm>
            <a:off x="617538" y="2165350"/>
            <a:ext cx="3748087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1445457-7241-4897-9A73-6769F8BA1022}"/>
              </a:ext>
            </a:extLst>
          </p:cNvPr>
          <p:cNvSpPr/>
          <p:nvPr/>
        </p:nvSpPr>
        <p:spPr>
          <a:xfrm>
            <a:off x="4800600" y="2165350"/>
            <a:ext cx="3749675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1948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91440" indent="0" algn="l">
              <a:spcBef>
                <a:spcPts val="0"/>
              </a:spcBef>
              <a:buNone/>
              <a:defRPr sz="2200" b="0" cap="all" baseline="0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9417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9" name="Espaço Reservado para Data 6">
            <a:extLst>
              <a:ext uri="{FF2B5EF4-FFF2-40B4-BE49-F238E27FC236}">
                <a16:creationId xmlns:a16="http://schemas.microsoft.com/office/drawing/2014/main" id="{87D08D7B-C960-4CC7-A686-4D635A70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" name="Espaço Reservado para Rodapé 7">
            <a:extLst>
              <a:ext uri="{FF2B5EF4-FFF2-40B4-BE49-F238E27FC236}">
                <a16:creationId xmlns:a16="http://schemas.microsoft.com/office/drawing/2014/main" id="{C3F6EF9C-B845-41F9-86C1-04F6A315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1" name="Espaço Reservado para Número de Slide 8">
            <a:extLst>
              <a:ext uri="{FF2B5EF4-FFF2-40B4-BE49-F238E27FC236}">
                <a16:creationId xmlns:a16="http://schemas.microsoft.com/office/drawing/2014/main" id="{4ACB10F9-4810-4F7D-BD32-D65FFEEC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0763" y="6515100"/>
            <a:ext cx="465137" cy="2730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5E2799-72B3-4AE5-9ED5-4FEC1857DBA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1021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551C1F6-6CAA-46EA-B0BC-CDAAFA579777}"/>
              </a:ext>
            </a:extLst>
          </p:cNvPr>
          <p:cNvSpPr/>
          <p:nvPr/>
        </p:nvSpPr>
        <p:spPr>
          <a:xfrm>
            <a:off x="588963" y="1423988"/>
            <a:ext cx="8001000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21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Espaço Reservado para Data 2">
            <a:extLst>
              <a:ext uri="{FF2B5EF4-FFF2-40B4-BE49-F238E27FC236}">
                <a16:creationId xmlns:a16="http://schemas.microsoft.com/office/drawing/2014/main" id="{5F44FAFC-995D-4A87-9C89-DB724E129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Rodapé 3">
            <a:extLst>
              <a:ext uri="{FF2B5EF4-FFF2-40B4-BE49-F238E27FC236}">
                <a16:creationId xmlns:a16="http://schemas.microsoft.com/office/drawing/2014/main" id="{96381702-918E-4213-854F-ADA4237E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4">
            <a:extLst>
              <a:ext uri="{FF2B5EF4-FFF2-40B4-BE49-F238E27FC236}">
                <a16:creationId xmlns:a16="http://schemas.microsoft.com/office/drawing/2014/main" id="{5EB14C6A-D195-4506-878D-D99859A0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C28DE-AB95-470B-AAFF-386FC9A3589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9301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0E60-781B-4818-B57A-5D4884E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C49CF-3683-4F3E-B614-C69741C2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398D4D-1636-4589-B8CD-9D1F8965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DD63A-9F7D-4784-97E0-12036772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207B2-B8D1-4AD4-9940-EFF3D390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F5071-1A70-487C-9F17-16D099A980F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484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Rodapé 2">
            <a:extLst>
              <a:ext uri="{FF2B5EF4-FFF2-40B4-BE49-F238E27FC236}">
                <a16:creationId xmlns:a16="http://schemas.microsoft.com/office/drawing/2014/main" id="{6CDB1F76-046F-47EE-BC3E-CBE3D33A49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13">
            <a:extLst>
              <a:ext uri="{FF2B5EF4-FFF2-40B4-BE49-F238E27FC236}">
                <a16:creationId xmlns:a16="http://schemas.microsoft.com/office/drawing/2014/main" id="{AEDDF6A9-85DA-465D-9A21-5FAA737B052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22">
            <a:extLst>
              <a:ext uri="{FF2B5EF4-FFF2-40B4-BE49-F238E27FC236}">
                <a16:creationId xmlns:a16="http://schemas.microsoft.com/office/drawing/2014/main" id="{37315DDD-3A9A-40EA-BFC0-31A5A7AE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BDF6D4-49AB-4F6D-A750-7F8C2101829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38193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5BC5E9-DEB4-4F2E-9E89-B49C35F73862}"/>
              </a:ext>
            </a:extLst>
          </p:cNvPr>
          <p:cNvSpPr/>
          <p:nvPr/>
        </p:nvSpPr>
        <p:spPr>
          <a:xfrm>
            <a:off x="5057775" y="1057275"/>
            <a:ext cx="3748088" cy="9525"/>
          </a:xfrm>
          <a:prstGeom prst="rect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>
            <a:outerShdw blurRad="12700" dist="12900" dir="5400000" algn="tl" rotWithShape="0">
              <a:srgbClr val="000000">
                <a:alpha val="7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3136" y="304800"/>
            <a:ext cx="3931920" cy="762000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963136" y="1107560"/>
            <a:ext cx="3931920" cy="1066800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228600" y="2209800"/>
            <a:ext cx="8666456" cy="3977640"/>
          </a:xfrm>
        </p:spPr>
        <p:txBody>
          <a:bodyPr/>
          <a:lstStyle>
            <a:lvl1pPr marL="292608">
              <a:defRPr sz="3200"/>
            </a:lvl1pPr>
            <a:lvl2pPr marL="594360">
              <a:defRPr sz="2800"/>
            </a:lvl2pPr>
            <a:lvl3pPr marL="822960">
              <a:defRPr sz="2400"/>
            </a:lvl3pPr>
            <a:lvl4pPr marL="1051560">
              <a:defRPr sz="2000"/>
            </a:lvl4pPr>
            <a:lvl5pPr marL="1261872">
              <a:defRPr sz="20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Data 8">
            <a:extLst>
              <a:ext uri="{FF2B5EF4-FFF2-40B4-BE49-F238E27FC236}">
                <a16:creationId xmlns:a16="http://schemas.microsoft.com/office/drawing/2014/main" id="{B90D6821-1DF6-462C-8574-2D7AE91C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2600" y="6513513"/>
            <a:ext cx="3001963" cy="274637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9">
            <a:extLst>
              <a:ext uri="{FF2B5EF4-FFF2-40B4-BE49-F238E27FC236}">
                <a16:creationId xmlns:a16="http://schemas.microsoft.com/office/drawing/2014/main" id="{93D9E648-1336-4F42-A2A7-6B35ADEF9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39175" y="6513513"/>
            <a:ext cx="463550" cy="274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EB03E-F0BA-40FF-B736-7B49D7FCB2A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8" name="Espaço Reservado para Rodapé 10">
            <a:extLst>
              <a:ext uri="{FF2B5EF4-FFF2-40B4-BE49-F238E27FC236}">
                <a16:creationId xmlns:a16="http://schemas.microsoft.com/office/drawing/2014/main" id="{FF11DB0E-DBAD-4CBC-AF25-9EED76A140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513513"/>
            <a:ext cx="3906838" cy="274637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470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40443" y="4724400"/>
            <a:ext cx="5486400" cy="664536"/>
          </a:xfrm>
        </p:spPr>
        <p:txBody>
          <a:bodyPr/>
          <a:lstStyle>
            <a:lvl1pPr marL="0" algn="r">
              <a:buNone/>
              <a:defRPr sz="2000" b="1"/>
            </a:lvl1pPr>
            <a:extLst/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040443" y="5388936"/>
            <a:ext cx="5486400" cy="912255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3" name="Espaço Reservado para Imagem 12"/>
          <p:cNvSpPr>
            <a:spLocks noGrp="1"/>
          </p:cNvSpPr>
          <p:nvPr>
            <p:ph type="pic" idx="1"/>
          </p:nvPr>
        </p:nvSpPr>
        <p:spPr>
          <a:xfrm>
            <a:off x="304800" y="249864"/>
            <a:ext cx="8534400" cy="4343400"/>
          </a:xfrm>
          <a:prstGeom prst="round2DiagRect">
            <a:avLst>
              <a:gd name="adj1" fmla="val 11403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pt-BR" noProof="0"/>
              <a:t>Clique no ícone para adicionar uma imagem</a:t>
            </a:r>
            <a:endParaRPr lang="en-US" noProof="0" dirty="0"/>
          </a:p>
        </p:txBody>
      </p:sp>
      <p:sp>
        <p:nvSpPr>
          <p:cNvPr id="5" name="Espaço Reservado para Data 7">
            <a:extLst>
              <a:ext uri="{FF2B5EF4-FFF2-40B4-BE49-F238E27FC236}">
                <a16:creationId xmlns:a16="http://schemas.microsoft.com/office/drawing/2014/main" id="{CCC4CDDC-A6F1-485C-9361-B527E6822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62600" y="6508750"/>
            <a:ext cx="3001963" cy="274638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8">
            <a:extLst>
              <a:ext uri="{FF2B5EF4-FFF2-40B4-BE49-F238E27FC236}">
                <a16:creationId xmlns:a16="http://schemas.microsoft.com/office/drawing/2014/main" id="{75184E30-4CF0-4AB5-B087-4A213EFB44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39175" y="6508750"/>
            <a:ext cx="463550" cy="2746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79149-A47C-4B85-8CC5-3BBDE6C055DB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7" name="Espaço Reservado para Rodapé 9">
            <a:extLst>
              <a:ext uri="{FF2B5EF4-FFF2-40B4-BE49-F238E27FC236}">
                <a16:creationId xmlns:a16="http://schemas.microsoft.com/office/drawing/2014/main" id="{D5992511-A9DB-4C01-A50E-86CC174EEF0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508750"/>
            <a:ext cx="3906838" cy="274638"/>
          </a:xfrm>
        </p:spPr>
        <p:txBody>
          <a:bodyPr vert="horz" rtlCol="0"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785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Rodapé 2">
            <a:extLst>
              <a:ext uri="{FF2B5EF4-FFF2-40B4-BE49-F238E27FC236}">
                <a16:creationId xmlns:a16="http://schemas.microsoft.com/office/drawing/2014/main" id="{AAD62617-80CF-4072-9EE1-79199A5FD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13">
            <a:extLst>
              <a:ext uri="{FF2B5EF4-FFF2-40B4-BE49-F238E27FC236}">
                <a16:creationId xmlns:a16="http://schemas.microsoft.com/office/drawing/2014/main" id="{EE2FE90F-1155-4E34-81E0-DC5F7334DF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>
            <a:extLst>
              <a:ext uri="{FF2B5EF4-FFF2-40B4-BE49-F238E27FC236}">
                <a16:creationId xmlns:a16="http://schemas.microsoft.com/office/drawing/2014/main" id="{5C17E490-CB6E-46FD-A502-A9464733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424940-3875-428C-902F-0819F122119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545712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l">
              <a:defRPr/>
            </a:lvl1pPr>
            <a:extLst/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Rodapé 2">
            <a:extLst>
              <a:ext uri="{FF2B5EF4-FFF2-40B4-BE49-F238E27FC236}">
                <a16:creationId xmlns:a16="http://schemas.microsoft.com/office/drawing/2014/main" id="{D5BA119E-FFFB-408A-9F33-7467A36E6C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13">
            <a:extLst>
              <a:ext uri="{FF2B5EF4-FFF2-40B4-BE49-F238E27FC236}">
                <a16:creationId xmlns:a16="http://schemas.microsoft.com/office/drawing/2014/main" id="{9BB26710-5625-4A99-A09B-2610BA295D9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>
            <a:extLst>
              <a:ext uri="{FF2B5EF4-FFF2-40B4-BE49-F238E27FC236}">
                <a16:creationId xmlns:a16="http://schemas.microsoft.com/office/drawing/2014/main" id="{9C349C81-EA17-43BD-9BF8-944F73C0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FE6524-136E-44BA-A24F-D8FB5FB2001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52150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Rodapé 2">
            <a:extLst>
              <a:ext uri="{FF2B5EF4-FFF2-40B4-BE49-F238E27FC236}">
                <a16:creationId xmlns:a16="http://schemas.microsoft.com/office/drawing/2014/main" id="{BC3EAA2E-6ECE-4AE6-ABCC-69C980B065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Data 13">
            <a:extLst>
              <a:ext uri="{FF2B5EF4-FFF2-40B4-BE49-F238E27FC236}">
                <a16:creationId xmlns:a16="http://schemas.microsoft.com/office/drawing/2014/main" id="{97CEB44C-11FD-4C1A-A34B-7C618C8364F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22">
            <a:extLst>
              <a:ext uri="{FF2B5EF4-FFF2-40B4-BE49-F238E27FC236}">
                <a16:creationId xmlns:a16="http://schemas.microsoft.com/office/drawing/2014/main" id="{C7AC2A2D-C44A-4938-9949-86210E09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8C4245-E89E-4BA9-A603-7C01A0879E4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72798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lvl="0"/>
            <a:endParaRPr lang="pt-BR" noProof="0"/>
          </a:p>
        </p:txBody>
      </p:sp>
      <p:sp>
        <p:nvSpPr>
          <p:cNvPr id="4" name="Espaço Reservado para Rodapé 2">
            <a:extLst>
              <a:ext uri="{FF2B5EF4-FFF2-40B4-BE49-F238E27FC236}">
                <a16:creationId xmlns:a16="http://schemas.microsoft.com/office/drawing/2014/main" id="{4BF95757-CD42-45CA-A966-B23D9AE781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Data 13">
            <a:extLst>
              <a:ext uri="{FF2B5EF4-FFF2-40B4-BE49-F238E27FC236}">
                <a16:creationId xmlns:a16="http://schemas.microsoft.com/office/drawing/2014/main" id="{736D8DFB-3BF8-4C83-B522-5240E69A377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22">
            <a:extLst>
              <a:ext uri="{FF2B5EF4-FFF2-40B4-BE49-F238E27FC236}">
                <a16:creationId xmlns:a16="http://schemas.microsoft.com/office/drawing/2014/main" id="{4902D4F8-AF23-4BF6-B08E-47893E0B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34F217-B8FC-4D68-BF2A-CE5AEAF0233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959379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BF5DAC-33FB-4050-B357-EFE8B977EC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EF2A48-7C47-40F9-AA57-3BE1D45513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1CC54B-1A49-41A2-BFDE-EC95A0174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3BFB40-7813-4BC9-B509-8E4808B8F9DA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683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328E00-DA8F-4303-B95D-6212BEED61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AFF8BD-971E-4FDD-825B-0A655CD877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34B34C-2113-48DE-9478-94012527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98BAF0-9C37-45EA-9B11-1E99C92B07D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71050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895095-C976-4135-8098-C9CC92B14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32D38F-ECA2-4DDB-8AD6-51DAD5762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81F710-D403-4A3F-9F21-B7D248E78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4B8C39-12A3-4DA7-8A27-0C4BF39CA7B5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23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63632-7F70-44EF-9A9C-B3CAAAC9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2964C4-E1A2-43C6-8CA7-339503975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38DEC7-A1FC-4CBC-9570-D4D78888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57023E-07B0-42E8-9794-4E2CA8BE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993FE-882A-4673-9188-80679B9D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4B486-C2C7-4894-8F5F-4A71062D028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5337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EDE63-8926-4F97-BD16-FCD94BFD4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C29A-C49E-4CAD-906C-A992EA7697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61016-CA91-45DA-80B4-0490E469C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3222AB-4DB1-42EF-8A01-2982E1997AB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29459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995347-CF2C-4CAC-998F-D397A9545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CE69B9-3C45-484D-A54D-97EF2A590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33C5EBB-84CA-4654-9A5E-8F82B18A2E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FE5153-D995-4FBF-8855-CDC96A08709D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386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FFEF2C6-5432-4CC3-9C12-3D4ADE45A9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DBDAC4-E846-4DB8-9D65-F3938129D3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1E1696-8FA3-44E8-B65F-380750EDD1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8D862-60C6-4249-9F6C-FDDA3F7A93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91528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50AD4C7-BB53-4D57-80E5-37D4B79D62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A8E38C-CF72-427D-A83C-991455F68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2F2B27-9D0D-405C-A53C-CFDD44CB18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2ACA88-72F3-479B-9239-EB7A26BA57E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42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4E9A3-76FA-4D64-A2C6-28710B8EF6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27954-FC94-47A9-A043-01626D9C62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DF719-398C-4879-AB2D-CDF2555E1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3D6296-1E68-41B4-8248-8ED04B0CED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318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BFF36-2DD7-4B70-9079-F90AE6A222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82FC7-21F1-4023-B1DD-533157B488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A74FA-E5D6-40D3-B438-F1D6D9974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F3E135-5E79-46A1-9962-66D316784352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0405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6169D5-FA57-4CBF-AFF6-BB1212155D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EE5AE4-FF4A-467A-A3A2-81CC08865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7558B2-DB7F-4BC9-8419-4388D65B0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2DCE6-3E8C-490F-BA2A-A208700DDB2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352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33B178-301B-4D09-87C3-C3D1348D07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079A2C-0A60-472D-8AE0-17CB84C7EA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883C41-4383-4B27-9EE9-28A2D09976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1DAA43-C83E-47F2-91F9-F7DDC457C2DB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2162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BF5DAC-33FB-4050-B357-EFE8B977EC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EF2A48-7C47-40F9-AA57-3BE1D45513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1CC54B-1A49-41A2-BFDE-EC95A0174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3BFB40-7813-4BC9-B509-8E4808B8F9DA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8853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328E00-DA8F-4303-B95D-6212BEED61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AFF8BD-971E-4FDD-825B-0A655CD877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34B34C-2113-48DE-9478-94012527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98BAF0-9C37-45EA-9B11-1E99C92B07D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250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79E26-5D7E-4D24-BA25-4BDD57F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513314-4DCC-4D97-A967-168225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CEFFA6-4B3C-47A0-AF50-F5159D71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B5E2CD-0998-4B94-A7EA-ACC0C8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989465-0053-416D-A02D-0B5BA3CD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0A789E-A4A6-4BEF-AE13-3068FFFB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38FA4-11BC-4D5C-BA86-6CBB06295BF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8521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895095-C976-4135-8098-C9CC92B14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32D38F-ECA2-4DDB-8AD6-51DAD5762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81F710-D403-4A3F-9F21-B7D248E78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4B8C39-12A3-4DA7-8A27-0C4BF39CA7B5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58838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EDE63-8926-4F97-BD16-FCD94BFD4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C29A-C49E-4CAD-906C-A992EA7697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61016-CA91-45DA-80B4-0490E469C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3222AB-4DB1-42EF-8A01-2982E1997AB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92239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995347-CF2C-4CAC-998F-D397A9545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CE69B9-3C45-484D-A54D-97EF2A590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33C5EBB-84CA-4654-9A5E-8F82B18A2E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FE5153-D995-4FBF-8855-CDC96A08709D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362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FFEF2C6-5432-4CC3-9C12-3D4ADE45A9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DBDAC4-E846-4DB8-9D65-F3938129D3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1E1696-8FA3-44E8-B65F-380750EDD1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8D862-60C6-4249-9F6C-FDDA3F7A93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4866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50AD4C7-BB53-4D57-80E5-37D4B79D62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A8E38C-CF72-427D-A83C-991455F68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2F2B27-9D0D-405C-A53C-CFDD44CB18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2ACA88-72F3-479B-9239-EB7A26BA57E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42983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4E9A3-76FA-4D64-A2C6-28710B8EF6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27954-FC94-47A9-A043-01626D9C62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DF719-398C-4879-AB2D-CDF2555E1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3D6296-1E68-41B4-8248-8ED04B0CED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6187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BFF36-2DD7-4B70-9079-F90AE6A222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82FC7-21F1-4023-B1DD-533157B488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A74FA-E5D6-40D3-B438-F1D6D9974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F3E135-5E79-46A1-9962-66D316784352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073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6169D5-FA57-4CBF-AFF6-BB1212155D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EE5AE4-FF4A-467A-A3A2-81CC08865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7558B2-DB7F-4BC9-8419-4388D65B0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2DCE6-3E8C-490F-BA2A-A208700DDB2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5581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33B178-301B-4D09-87C3-C3D1348D07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079A2C-0A60-472D-8AE0-17CB84C7EA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883C41-4383-4B27-9EE9-28A2D09976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1DAA43-C83E-47F2-91F9-F7DDC457C2DB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95382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78700-DB41-470C-BC4E-43AA27923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9B55CD-0D5B-40E4-A8CE-D405F9A0F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2D086-9377-4A07-8A2E-4C29C4BF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455FEA-7D6B-47A6-9373-0C81F34E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63A52-EFED-4D6E-B7C0-430EEE4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F93E7E-4E0F-4533-81FD-4C404772C09B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711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B5877-6409-49CA-8555-29383C43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FAA5A-D625-4AA3-AF37-1D9F2D2F2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44B038-D906-4090-8031-CED3C67A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E7A90A-459A-4C45-858B-399C0F2CF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D3C30C-76DD-4804-9A03-DDC0891B6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EBDD2C-F390-4740-BE92-0B9F6406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47DAA6-8253-44E1-B45E-4E32F99B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FF3198-265F-4D00-A975-6D41974C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F5DB4-FD72-4B0B-BF7E-B4E07252D9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4623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0E60-781B-4818-B57A-5D4884E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C49CF-3683-4F3E-B614-C69741C2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398D4D-1636-4589-B8CD-9D1F8965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DD63A-9F7D-4784-97E0-12036772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207B2-B8D1-4AD4-9940-EFF3D390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8AF5071-1A70-487C-9F17-16D099A980F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5288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63632-7F70-44EF-9A9C-B3CAAAC9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2964C4-E1A2-43C6-8CA7-339503975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38DEC7-A1FC-4CBC-9570-D4D78888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57023E-07B0-42E8-9794-4E2CA8BE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993FE-882A-4673-9188-80679B9D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E4B486-C2C7-4894-8F5F-4A71062D028E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871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79E26-5D7E-4D24-BA25-4BDD57F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513314-4DCC-4D97-A967-168225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CEFFA6-4B3C-47A0-AF50-F5159D71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B5E2CD-0998-4B94-A7EA-ACC0C8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989465-0053-416D-A02D-0B5BA3CD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0A789E-A4A6-4BEF-AE13-3068FFFB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938FA4-11BC-4D5C-BA86-6CBB06295BF6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7698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B5877-6409-49CA-8555-29383C43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FAA5A-D625-4AA3-AF37-1D9F2D2F2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44B038-D906-4090-8031-CED3C67A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E7A90A-459A-4C45-858B-399C0F2CF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D3C30C-76DD-4804-9A03-DDC0891B6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EBDD2C-F390-4740-BE92-0B9F6406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47DAA6-8253-44E1-B45E-4E32F99B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FF3198-265F-4D00-A975-6D41974C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82F5DB4-FD72-4B0B-BF7E-B4E07252D9E6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066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FCC79-FCAE-4654-8624-F7BB6657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A70B24-0514-45F5-A797-3D97172E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CE8A31-6F1C-4D9D-9D6D-9465A76A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77E049-360F-4EE4-BE20-ECA7069C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304776C-F304-461B-BC71-D5F5219210D6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1871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F83200-6543-483B-8CA5-21C0BDC4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ABB0EB-BAC9-4639-8FF0-7ABC772C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1F0803-3C92-499D-AE3E-ED199ED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0103B15-BD7C-4C1D-9F4E-1D710B7493C0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5134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8E00E-85FE-405B-9CF5-FE79211E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40E328-BFE3-48D5-B794-3CCFB11B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D27094-F5AD-45F3-B769-8AB83758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99443E-25F3-48D3-9BAC-D22EE89D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4A9671-DDCC-443F-A558-CF4D7F5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62BC9-6AA6-4903-B8B5-3804FB11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204A8DD-BE41-457A-878D-AA010A4CA48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1275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D266-2BC2-4628-8C6E-89F29F4F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E2AFC9-F4E6-4CE2-A5E5-87AB4079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85F741-B532-4A3E-9EF8-2B2865441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BFD943-103E-4B30-8987-C13E86BE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9BF947-09CC-4B1E-815C-BFCD9F56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1F9574-A2DD-4F17-80EE-2AB80DD1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B595057-09A5-4D9B-BBFD-435640B834E6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65969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BA1D3-8C2B-4567-A2C4-C3BD3442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2CCFFD-FCA0-437D-9F40-058378F99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DAE3E-B3B6-4ED8-A592-4E3CDB4B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7DE26-DB9D-4B1D-8536-729A60D6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C6738-C0F0-404C-860E-0753B8A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54EF38-1B4B-4351-9366-3919D608FBB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7125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40235A-6081-4707-884E-6BB7BEC13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FCF54B-ACF5-41F6-AE20-6019B2683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57111E-097F-49E6-9E9D-A26456F1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E183FF-F07F-4871-8A40-D2B7D17F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B0186-58FD-4AAB-98C1-D46A421C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1376E8-5858-484C-871C-8A02599D6417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217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FCC79-FCAE-4654-8624-F7BB6657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A70B24-0514-45F5-A797-3D97172E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CE8A31-6F1C-4D9D-9D6D-9465A76A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77E049-360F-4EE4-BE20-ECA7069C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04776C-F304-461B-BC71-D5F5219210D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46981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82AFE-B106-4902-A45A-871A4DBB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8A282A-B3BE-4377-85F9-0AE537D9D3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930055-188A-4E67-AFA7-2161FFD3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9B3A73-1717-4D84-BFEB-5768623A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649CA4-926B-46D2-A678-BF7B246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3FB93-1B2A-4132-8423-F30FEBC2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111CA8-72F9-4A74-A1FF-3F4EC2E12BC5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990043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FD3E2-707B-4DA3-8126-7983AB99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>
            <a:extLst>
              <a:ext uri="{FF2B5EF4-FFF2-40B4-BE49-F238E27FC236}">
                <a16:creationId xmlns:a16="http://schemas.microsoft.com/office/drawing/2014/main" id="{2C9B350E-622C-4D2C-85FB-AFD82F3D41A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9B531-FD8F-4E0D-B020-02A4431E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10805-2AFA-409D-8415-9BD9BC80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73316E-2E5B-4598-B85C-3D7FCE81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DF0699A-A55B-47F2-B3A5-E00BB44191E9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992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F83200-6543-483B-8CA5-21C0BDC4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ABB0EB-BAC9-4639-8FF0-7ABC772C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1F0803-3C92-499D-AE3E-ED199ED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103B15-BD7C-4C1D-9F4E-1D710B7493C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198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8E00E-85FE-405B-9CF5-FE79211E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40E328-BFE3-48D5-B794-3CCFB11B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D27094-F5AD-45F3-B769-8AB83758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99443E-25F3-48D3-9BAC-D22EE89D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4A9671-DDCC-443F-A558-CF4D7F5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62BC9-6AA6-4903-B8B5-3804FB11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04A8DD-BE41-457A-878D-AA010A4CA4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8257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D266-2BC2-4628-8C6E-89F29F4F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E2AFC9-F4E6-4CE2-A5E5-87AB4079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85F741-B532-4A3E-9EF8-2B2865441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BFD943-103E-4B30-8987-C13E86BE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9BF947-09CC-4B1E-815C-BFCD9F56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1F9574-A2DD-4F17-80EE-2AB80DD1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595057-09A5-4D9B-BBFD-435640B834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7530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1E4B1-9B87-4F2A-8FF0-3646155A8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6F98A88-01B5-42E2-95CD-6CDDD1AA5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1A0E025-F86A-456C-8A68-F7D5C13DB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AD17BD1-6AC9-4102-85DE-3D14EFA87B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4C948A-7B86-45EF-AFE3-BBC234AA79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BB159F0-18EB-4DAC-80E5-1B81115586AF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edondar Retângulo em um Canto Diagonal 6">
            <a:extLst>
              <a:ext uri="{FF2B5EF4-FFF2-40B4-BE49-F238E27FC236}">
                <a16:creationId xmlns:a16="http://schemas.microsoft.com/office/drawing/2014/main" id="{D48FDAB2-8910-443E-BB32-D1321B88085C}"/>
              </a:ext>
            </a:extLst>
          </p:cNvPr>
          <p:cNvSpPr/>
          <p:nvPr/>
        </p:nvSpPr>
        <p:spPr>
          <a:xfrm>
            <a:off x="164592" y="147085"/>
            <a:ext cx="8810846" cy="6565392"/>
          </a:xfrm>
          <a:prstGeom prst="round2DiagRect">
            <a:avLst>
              <a:gd name="adj1" fmla="val 11807"/>
              <a:gd name="adj2" fmla="val 0"/>
            </a:avLst>
          </a:prstGeom>
          <a:solidFill>
            <a:schemeClr val="bg2">
              <a:tint val="85000"/>
              <a:shade val="90000"/>
              <a:satMod val="150000"/>
              <a:alpha val="65000"/>
            </a:schemeClr>
          </a:solidFill>
          <a:ln w="11000" cap="rnd" cmpd="sng" algn="ctr">
            <a:solidFill>
              <a:schemeClr val="bg2">
                <a:tint val="78000"/>
                <a:satMod val="180000"/>
                <a:alpha val="88000"/>
              </a:schemeClr>
            </a:solidFill>
            <a:prstDash val="solid"/>
          </a:ln>
          <a:effectLst>
            <a:innerShdw blurRad="114300">
              <a:srgbClr val="000000">
                <a:alpha val="10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80680AB-4EFC-4602-A233-83DC98D771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95400" y="6400800"/>
            <a:ext cx="4211638" cy="274638"/>
          </a:xfrm>
          <a:prstGeom prst="rect">
            <a:avLst/>
          </a:prstGeom>
        </p:spPr>
        <p:txBody>
          <a:bodyPr/>
          <a:lstStyle>
            <a:lvl1pPr algn="r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38AAF34D-4824-4E34-931D-1140EF83A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62600" y="6400800"/>
            <a:ext cx="3001963" cy="274638"/>
          </a:xfrm>
          <a:prstGeom prst="rect">
            <a:avLst/>
          </a:prstGeom>
        </p:spPr>
        <p:txBody>
          <a:bodyPr/>
          <a:lstStyle>
            <a:lvl1pPr algn="l" eaLnBrk="1" latinLnBrk="0" hangingPunct="1">
              <a:defRPr kumimoji="0" sz="1300">
                <a:solidFill>
                  <a:schemeClr val="bg2">
                    <a:tint val="60000"/>
                    <a:satMod val="155000"/>
                  </a:schemeClr>
                </a:solidFill>
                <a:latin typeface="Arial" charset="0"/>
              </a:defRPr>
            </a:lvl1pPr>
            <a:extLst/>
          </a:lstStyle>
          <a:p>
            <a:pPr>
              <a:defRPr/>
            </a:pPr>
            <a:endParaRPr lang="pt-BR"/>
          </a:p>
        </p:txBody>
      </p:sp>
      <p:sp>
        <p:nvSpPr>
          <p:cNvPr id="23" name="Espaço Reservado para Número de Slide 22">
            <a:extLst>
              <a:ext uri="{FF2B5EF4-FFF2-40B4-BE49-F238E27FC236}">
                <a16:creationId xmlns:a16="http://schemas.microsoft.com/office/drawing/2014/main" id="{DA0A251F-1CF4-45B1-B6F8-2AB64C2D3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9175" y="6515100"/>
            <a:ext cx="463550" cy="2730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600">
                <a:solidFill>
                  <a:srgbClr val="DFE0D4"/>
                </a:solidFill>
              </a:defRPr>
            </a:lvl1pPr>
          </a:lstStyle>
          <a:p>
            <a:pPr>
              <a:defRPr/>
            </a:pPr>
            <a:fld id="{6E5B6F2F-C15A-4CD3-BBC7-B01A598903E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  <p:sp>
        <p:nvSpPr>
          <p:cNvPr id="22" name="Espaço Reservado para Título 21">
            <a:extLst>
              <a:ext uri="{FF2B5EF4-FFF2-40B4-BE49-F238E27FC236}">
                <a16:creationId xmlns:a16="http://schemas.microsoft.com/office/drawing/2014/main" id="{19A0BCE3-A037-41C0-829C-653366D8B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54000"/>
            <a:ext cx="8229600" cy="1143000"/>
          </a:xfrm>
          <a:prstGeom prst="rect">
            <a:avLst/>
          </a:prstGeom>
        </p:spPr>
        <p:txBody>
          <a:bodyPr rIns="91440" anchor="b">
            <a:norm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057" name="Espaço Reservado para Texto 12">
            <a:extLst>
              <a:ext uri="{FF2B5EF4-FFF2-40B4-BE49-F238E27FC236}">
                <a16:creationId xmlns:a16="http://schemas.microsoft.com/office/drawing/2014/main" id="{5D702B22-94A5-4D68-8ABF-167D0AD654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462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08436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marL="53975" indent="-53975" algn="r" rtl="0" eaLnBrk="0" fontAlgn="base" hangingPunct="0">
        <a:spcBef>
          <a:spcPct val="0"/>
        </a:spcBef>
        <a:spcAft>
          <a:spcPct val="0"/>
        </a:spcAft>
        <a:defRPr sz="4600" kern="1200">
          <a:solidFill>
            <a:srgbClr val="E7EACB"/>
          </a:solidFill>
          <a:effectLst>
            <a:outerShdw blurRad="38100" dist="25500" dir="5400000" algn="tl" rotWithShape="0">
              <a:srgbClr val="000000">
                <a:satMod val="180000"/>
                <a:alpha val="75000"/>
              </a:srgbClr>
            </a:outerShdw>
          </a:effectLst>
          <a:latin typeface="+mj-lt"/>
          <a:ea typeface="+mj-ea"/>
          <a:cs typeface="+mj-cs"/>
        </a:defRPr>
      </a:lvl1pPr>
      <a:lvl2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2pPr>
      <a:lvl3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3pPr>
      <a:lvl4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4pPr>
      <a:lvl5pPr marL="53975" indent="-53975" algn="r" rtl="0" eaLnBrk="0" fontAlgn="base" hangingPunct="0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5pPr>
      <a:lvl6pPr marL="5111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6pPr>
      <a:lvl7pPr marL="9683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7pPr>
      <a:lvl8pPr marL="14255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8pPr>
      <a:lvl9pPr marL="1882775" indent="-53975" algn="r" rtl="0" fontAlgn="base">
        <a:spcBef>
          <a:spcPct val="0"/>
        </a:spcBef>
        <a:spcAft>
          <a:spcPct val="0"/>
        </a:spcAft>
        <a:defRPr sz="4600">
          <a:solidFill>
            <a:srgbClr val="E7EACB"/>
          </a:solidFill>
          <a:latin typeface="Rockwell" panose="02060603020205020403" pitchFamily="18" charset="0"/>
        </a:defRPr>
      </a:lvl9pPr>
      <a:extLst/>
    </p:titleStyle>
    <p:bodyStyle>
      <a:lvl1pPr marL="292100" indent="-292100" algn="l" rtl="0" eaLnBrk="0" fontAlgn="base" hangingPunct="0">
        <a:spcBef>
          <a:spcPct val="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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28600" algn="l" rtl="0" eaLnBrk="0" fontAlgn="base" hangingPunct="0">
        <a:spcBef>
          <a:spcPts val="400"/>
        </a:spcBef>
        <a:spcAft>
          <a:spcPct val="0"/>
        </a:spcAft>
        <a:buClr>
          <a:schemeClr val="accent2"/>
        </a:buClr>
        <a:buSzPct val="9000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190500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82563" algn="l" rtl="0" eaLnBrk="0" fontAlgn="base" hangingPunct="0">
        <a:spcBef>
          <a:spcPts val="400"/>
        </a:spcBef>
        <a:spcAft>
          <a:spcPct val="0"/>
        </a:spcAft>
        <a:buClr>
          <a:srgbClr val="A8CDD7"/>
        </a:buClr>
        <a:buSzPct val="100000"/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73736" algn="l" rtl="0" eaLnBrk="1" latinLnBrk="0" hangingPunct="1">
        <a:spcBef>
          <a:spcPts val="400"/>
        </a:spcBef>
        <a:buClr>
          <a:schemeClr val="accent4"/>
        </a:buClr>
        <a:buFont typeface="Wingdings 2"/>
        <a:buChar char="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9911A8-8B73-4EAD-87C9-2932D0398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1D7469-F072-45B3-A22C-9B86A2D90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7EF33-CA55-4D8F-85BA-8F91BB3A19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E55A18-6CD1-46C2-9670-DC311DDF06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EA3857-1688-40B8-BAEF-AEDE80C84B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62949-10E5-471D-AB0D-6064264116A7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9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9911A8-8B73-4EAD-87C9-2932D0398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1D7469-F072-45B3-A22C-9B86A2D90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7EF33-CA55-4D8F-85BA-8F91BB3A19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E55A18-6CD1-46C2-9670-DC311DDF06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EA3857-1688-40B8-BAEF-AEDE80C84B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62949-10E5-471D-AB0D-6064264116A7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227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1E4B1-9B87-4F2A-8FF0-3646155A8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6F98A88-01B5-42E2-95CD-6CDDD1AA5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1A0E025-F86A-456C-8A68-F7D5C13DB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AD17BD1-6AC9-4102-85DE-3D14EFA87B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4C948A-7B86-45EF-AFE3-BBC234AA79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B159F0-18EB-4DAC-80E5-1B81115586A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8979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>
            <a:alpha val="6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52275F1-1D89-3A09-83E4-28D21CC90035}"/>
              </a:ext>
            </a:extLst>
          </p:cNvPr>
          <p:cNvSpPr txBox="1"/>
          <p:nvPr/>
        </p:nvSpPr>
        <p:spPr>
          <a:xfrm>
            <a:off x="251520" y="188640"/>
            <a:ext cx="8496944" cy="1938992"/>
          </a:xfrm>
          <a:prstGeom prst="rect">
            <a:avLst/>
          </a:prstGeom>
          <a:solidFill>
            <a:srgbClr val="D60093"/>
          </a:solidFill>
          <a:ln>
            <a:noFill/>
          </a:ln>
          <a:effectLst>
            <a:glow rad="749300">
              <a:srgbClr val="FF00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000000"/>
                </a:solidFill>
              </a:rPr>
              <a:t>ESTÉTICA LITERÁRIA REALISTA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B4E3B6C-806E-DA35-4544-8D1CB92BD525}"/>
              </a:ext>
            </a:extLst>
          </p:cNvPr>
          <p:cNvSpPr txBox="1"/>
          <p:nvPr/>
        </p:nvSpPr>
        <p:spPr>
          <a:xfrm>
            <a:off x="971600" y="2127632"/>
            <a:ext cx="7056784" cy="4541728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38E646-D409-BA81-F51A-996EDFF9A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348880"/>
            <a:ext cx="5616624" cy="4025354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966716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5">
            <a:extLst>
              <a:ext uri="{FF2B5EF4-FFF2-40B4-BE49-F238E27FC236}">
                <a16:creationId xmlns:a16="http://schemas.microsoft.com/office/drawing/2014/main" id="{C6D11A87-C2C9-4E97-A8AD-474C17E3C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5157788"/>
            <a:ext cx="8135938" cy="1311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Madame Bovary</a:t>
            </a: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Gustave Flaubert (1856)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França</a:t>
            </a:r>
          </a:p>
        </p:txBody>
      </p:sp>
      <p:pic>
        <p:nvPicPr>
          <p:cNvPr id="7171" name="Picture 6">
            <a:extLst>
              <a:ext uri="{FF2B5EF4-FFF2-40B4-BE49-F238E27FC236}">
                <a16:creationId xmlns:a16="http://schemas.microsoft.com/office/drawing/2014/main" id="{D06D3A29-1044-4B13-B1FA-47938C4DA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48680"/>
            <a:ext cx="4157662" cy="4464050"/>
          </a:xfrm>
          <a:prstGeom prst="rect">
            <a:avLst/>
          </a:prstGeom>
          <a:noFill/>
          <a:ln>
            <a:noFill/>
          </a:ln>
          <a:effectLst>
            <a:glow rad="1092200">
              <a:srgbClr val="FF0066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47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>
            <a:extLst>
              <a:ext uri="{FF2B5EF4-FFF2-40B4-BE49-F238E27FC236}">
                <a16:creationId xmlns:a16="http://schemas.microsoft.com/office/drawing/2014/main" id="{6C953B23-BE6D-4F55-8815-1DB41011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400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73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9722BE3-837E-4E93-AAFF-0FE699FC1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16633"/>
            <a:ext cx="8928992" cy="576064"/>
          </a:xfr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>
            <a:glow rad="1714500">
              <a:srgbClr val="FF66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b="1" dirty="0">
                <a:solidFill>
                  <a:srgbClr val="000000"/>
                </a:solidFill>
              </a:rPr>
              <a:t>CONTEXTO HISTÓRICO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27A6A7C-5C39-4D5D-AD02-70D2678AE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908720"/>
            <a:ext cx="8928992" cy="5760640"/>
          </a:xfrm>
          <a:solidFill>
            <a:schemeClr val="tx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O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Realismo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reflete 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profundas transformações </a:t>
            </a:r>
            <a:r>
              <a:rPr lang="pt-BR" altLang="pt-BR" sz="2300" b="1" dirty="0">
                <a:solidFill>
                  <a:srgbClr val="D60093"/>
                </a:solidFill>
                <a:latin typeface="Arial Narrow" panose="020B0606020202030204" pitchFamily="34" charset="0"/>
              </a:rPr>
              <a:t>econômicas, políticas, sociais e culturais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da 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Segunda metade do século XIX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. 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A Revolução Industrial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iniciada no 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século XVIII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entra em uma nova fase, com a utilização do </a:t>
            </a:r>
            <a:r>
              <a:rPr lang="pt-BR" altLang="pt-BR" sz="2300" b="1" dirty="0">
                <a:solidFill>
                  <a:srgbClr val="FF0066"/>
                </a:solidFill>
                <a:latin typeface="Arial Narrow" panose="020B0606020202030204" pitchFamily="34" charset="0"/>
              </a:rPr>
              <a:t>aço, do petróleo e da eletricidade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; ao mesmo tempo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avanço científico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leva a descobertas nos campos da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Física e da Química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.  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4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capitalismo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se estrutura em 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moldes modernos: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surgem </a:t>
            </a:r>
            <a:r>
              <a:rPr lang="pt-BR" altLang="pt-BR" sz="23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complexos industriais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; por outro lado, a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massa operária urbana avoluma-se, forma uma população marginalizada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sem participar dos benefícios do progresso industrial, torna-se explorada e sujeita a condições subumanas de trabalho.</a:t>
            </a:r>
          </a:p>
        </p:txBody>
      </p:sp>
    </p:spTree>
    <p:extLst>
      <p:ext uri="{BB962C8B-B14F-4D97-AF65-F5344CB8AC3E}">
        <p14:creationId xmlns:p14="http://schemas.microsoft.com/office/powerpoint/2010/main" val="2582962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>
            <a:extLst>
              <a:ext uri="{FF2B5EF4-FFF2-40B4-BE49-F238E27FC236}">
                <a16:creationId xmlns:a16="http://schemas.microsoft.com/office/drawing/2014/main" id="{E8FFA29E-E84F-4A4C-8811-70649B43D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2250"/>
            <a:ext cx="9144000" cy="745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57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9722BE3-837E-4E93-AAFF-0FE699FC1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504" y="116632"/>
            <a:ext cx="8928992" cy="748383"/>
          </a:xfr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tx1"/>
            </a:solidFill>
          </a:ln>
          <a:effectLst>
            <a:glow rad="1714500">
              <a:srgbClr val="FF66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b="1" dirty="0">
                <a:solidFill>
                  <a:srgbClr val="000000"/>
                </a:solidFill>
              </a:rPr>
              <a:t>CONTEXTO HISTÓRICO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27A6A7C-5C39-4D5D-AD02-70D2678AE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1052736"/>
            <a:ext cx="8928992" cy="5544616"/>
          </a:xfrm>
          <a:solidFill>
            <a:schemeClr val="tx1"/>
          </a:solidFill>
        </p:spPr>
        <p:txBody>
          <a:bodyPr/>
          <a:lstStyle/>
          <a:p>
            <a:pPr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Nesse contexto, surgem o </a:t>
            </a:r>
            <a:r>
              <a:rPr lang="pt-BR" alt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Realismo, o Naturalismo e o Parnasianismo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cuja 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alteração do quadro sociocultural </a:t>
            </a:r>
            <a:r>
              <a:rPr lang="pt-BR" altLang="pt-BR" sz="23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exigia dos escritores outra forma de abordar a realidade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: 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menos idealizada do que a Romântica e </a:t>
            </a:r>
            <a:r>
              <a:rPr lang="pt-BR" altLang="pt-BR" sz="2300" b="1" dirty="0">
                <a:solidFill>
                  <a:srgbClr val="003300"/>
                </a:solidFill>
                <a:latin typeface="Arial Narrow" panose="020B0606020202030204" pitchFamily="34" charset="0"/>
              </a:rPr>
              <a:t>mais objetiva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, crítica e </a:t>
            </a:r>
            <a:r>
              <a:rPr lang="pt-BR" alt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participante.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 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1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Contudo há </a:t>
            </a:r>
            <a:r>
              <a:rPr lang="pt-BR" altLang="pt-BR" sz="24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semelhanças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 entre essas correntes: 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objetividade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luta contra </a:t>
            </a:r>
            <a:r>
              <a:rPr lang="pt-BR" altLang="pt-BR" sz="2400" b="1" dirty="0">
                <a:solidFill>
                  <a:srgbClr val="7030A0"/>
                </a:solidFill>
                <a:latin typeface="Arial Narrow" panose="020B0606020202030204" pitchFamily="34" charset="0"/>
              </a:rPr>
              <a:t>o Romantismo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gosto por 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descrições minuciosas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E0618BF2-B417-46E4-AD26-552F2AF9B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513522"/>
            <a:ext cx="8712968" cy="4939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Forte influência da literatura de Gustave Flaubert (França);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altLang="pt-BR" sz="2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Romance documental, apoiado na observação e na análise;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altLang="pt-BR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 investigação da sociedade e dos caracteres individuais se faz “de dentro para fora”,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por meio de </a:t>
            </a:r>
            <a:r>
              <a:rPr kumimoji="0" lang="pt-BR" altLang="pt-BR" sz="26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análise psicológica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capaz de abranger sua complexidade: utiliza-se a ironia, que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sugere e aponta, em vez de afirmar;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4B02FE-4A16-467F-923A-A77F16ABA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404664"/>
            <a:ext cx="7200900" cy="70788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REALISMO</a:t>
            </a:r>
          </a:p>
        </p:txBody>
      </p:sp>
    </p:spTree>
    <p:extLst>
      <p:ext uri="{BB962C8B-B14F-4D97-AF65-F5344CB8AC3E}">
        <p14:creationId xmlns:p14="http://schemas.microsoft.com/office/powerpoint/2010/main" val="336911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E0618BF2-B417-46E4-AD26-552F2AF9B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362790"/>
            <a:ext cx="8928992" cy="54192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Volta-se para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 psicologia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centrando-se mais </a:t>
            </a:r>
            <a:r>
              <a:rPr kumimoji="0" lang="pt-BR" altLang="pt-BR" sz="2600" b="1" i="0" u="sng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 indivíduo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As obras retratam e criticam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as classes dominantes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a alta burguesia urbana e, em geral, os personagens pertencem a esta classe social;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altLang="pt-BR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 tratamento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imparcial e objetivo 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dos temas garante ao leitor um espaço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 interpretação, de elaboração de suas próprias conclusões a respeito das obras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4B02FE-4A16-467F-923A-A77F16ABA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32656"/>
            <a:ext cx="7200900" cy="70788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REALISMO</a:t>
            </a:r>
          </a:p>
        </p:txBody>
      </p:sp>
    </p:spTree>
    <p:extLst>
      <p:ext uri="{BB962C8B-B14F-4D97-AF65-F5344CB8AC3E}">
        <p14:creationId xmlns:p14="http://schemas.microsoft.com/office/powerpoint/2010/main" val="1385812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>
            <a:extLst>
              <a:ext uri="{FF2B5EF4-FFF2-40B4-BE49-F238E27FC236}">
                <a16:creationId xmlns:a16="http://schemas.microsoft.com/office/drawing/2014/main" id="{EBEB0251-FF69-4D9D-AB59-8E0C60386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836712"/>
            <a:ext cx="8424936" cy="50451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 características do Realismo estão intimamente ligadas ao momento histórico e às novas formas de pensamento</a:t>
            </a:r>
            <a:r>
              <a:rPr kumimoji="0" lang="pt-BR" alt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201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4">
            <a:extLst>
              <a:ext uri="{FF2B5EF4-FFF2-40B4-BE49-F238E27FC236}">
                <a16:creationId xmlns:a16="http://schemas.microsoft.com/office/drawing/2014/main" id="{926BDC9B-1691-47B8-A37A-B11BD28A8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88913"/>
            <a:ext cx="8640763" cy="64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Veracidade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Objetivismo -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negação do subjetivismo romântico, homem volta-se para fora, o não-eu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Universalismo</a:t>
            </a:r>
            <a:r>
              <a:rPr kumimoji="0" lang="pt-BR" alt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substitui o personalismo anterior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Psicologismo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Contemporaneidade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Materialismo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4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Narrativa Lenta</a:t>
            </a:r>
          </a:p>
        </p:txBody>
      </p:sp>
    </p:spTree>
    <p:extLst>
      <p:ext uri="{BB962C8B-B14F-4D97-AF65-F5344CB8AC3E}">
        <p14:creationId xmlns:p14="http://schemas.microsoft.com/office/powerpoint/2010/main" val="4076554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4">
            <a:extLst>
              <a:ext uri="{FF2B5EF4-FFF2-40B4-BE49-F238E27FC236}">
                <a16:creationId xmlns:a16="http://schemas.microsoft.com/office/drawing/2014/main" id="{D9F25A47-0C5D-4F4B-AA76-5639274A55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2656"/>
            <a:ext cx="8653352" cy="62478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=&gt; Autores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são antimonárquicos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 defendem os ideais republicanos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=&gt; Abandono do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Nacionalismo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e da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volta ao passado histórico 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para focarem no presente,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no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contemporâneo;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571500" marR="0" lvl="0" indent="-57150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Symbol" panose="05050102010706020507" pitchFamily="18" charset="2"/>
              <a:buChar char="Þ"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Teoria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Determinista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influenciando o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homem e a obra de arte por 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 fatores: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meio, momento e raça (hereditariedade).</a:t>
            </a:r>
          </a:p>
        </p:txBody>
      </p:sp>
    </p:spTree>
    <p:extLst>
      <p:ext uri="{BB962C8B-B14F-4D97-AF65-F5344CB8AC3E}">
        <p14:creationId xmlns:p14="http://schemas.microsoft.com/office/powerpoint/2010/main" val="3833285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>
            <a:extLst>
              <a:ext uri="{FF2B5EF4-FFF2-40B4-BE49-F238E27FC236}">
                <a16:creationId xmlns:a16="http://schemas.microsoft.com/office/drawing/2014/main" id="{6C953B23-BE6D-4F55-8815-1DB410110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2875"/>
            <a:ext cx="9144000" cy="714375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781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F525948-4922-7866-C443-FF5DEE5FE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76672"/>
            <a:ext cx="8319861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49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F5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026" name="Picture 2" descr="Na  arquitetura,  arquitetos  e  engenheiros  procuram &#10;responder adequadamente às novas necessidades urbanas, &#10;criadas  p...">
            <a:extLst>
              <a:ext uri="{FF2B5EF4-FFF2-40B4-BE49-F238E27FC236}">
                <a16:creationId xmlns:a16="http://schemas.microsoft.com/office/drawing/2014/main" id="{DC9493D0-E1D6-4CD7-84A9-E9BF129B88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548" y="550374"/>
            <a:ext cx="8136904" cy="57572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393700">
              <a:srgbClr val="D60093">
                <a:alpha val="53000"/>
              </a:srgbClr>
            </a:glo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45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B5C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Imagem 1" descr="Uma imagem contendo grama, ao ar livre, campo&#10;&#10;Descrição gerada automaticamente">
            <a:extLst>
              <a:ext uri="{FF2B5EF4-FFF2-40B4-BE49-F238E27FC236}">
                <a16:creationId xmlns:a16="http://schemas.microsoft.com/office/drawing/2014/main" id="{F14E2273-FC1A-4E8A-9B25-D0DF04B1D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12" b="767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3251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C097FCEA-22EC-4629-80AD-98174F988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7430" y="177044"/>
            <a:ext cx="8229600" cy="773112"/>
          </a:xfr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b="1" dirty="0">
                <a:solidFill>
                  <a:srgbClr val="FF0000"/>
                </a:solidFill>
              </a:rPr>
              <a:t>Realismo na Pintura</a:t>
            </a:r>
          </a:p>
        </p:txBody>
      </p:sp>
      <p:pic>
        <p:nvPicPr>
          <p:cNvPr id="8197" name="Picture 5" descr="real_1">
            <a:extLst>
              <a:ext uri="{FF2B5EF4-FFF2-40B4-BE49-F238E27FC236}">
                <a16:creationId xmlns:a16="http://schemas.microsoft.com/office/drawing/2014/main" id="{B9F3D517-7D9F-436A-AA38-559BC32A6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62991"/>
            <a:ext cx="5688632" cy="414227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8" name="Rectangle 6">
            <a:extLst>
              <a:ext uri="{FF2B5EF4-FFF2-40B4-BE49-F238E27FC236}">
                <a16:creationId xmlns:a16="http://schemas.microsoft.com/office/drawing/2014/main" id="{CE0BC8B8-5E89-4764-AB5C-2D2E32961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78" y="5949280"/>
            <a:ext cx="6180371" cy="584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00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Os raspadores de assoalho, de </a:t>
            </a:r>
            <a:r>
              <a:rPr kumimoji="0" lang="pt-BR" altLang="pt-BR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00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Caillebotte</a:t>
            </a: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FF00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de 1875, tematiza  o cotidiano de trabalhadores urbanos.  </a:t>
            </a:r>
          </a:p>
        </p:txBody>
      </p:sp>
      <p:graphicFrame>
        <p:nvGraphicFramePr>
          <p:cNvPr id="8211" name="Group 19">
            <a:extLst>
              <a:ext uri="{FF2B5EF4-FFF2-40B4-BE49-F238E27FC236}">
                <a16:creationId xmlns:a16="http://schemas.microsoft.com/office/drawing/2014/main" id="{2CD63689-1298-4F0E-89B9-73CF1DDD18AC}"/>
              </a:ext>
            </a:extLst>
          </p:cNvPr>
          <p:cNvGraphicFramePr>
            <a:graphicFrameLocks noGrp="1"/>
          </p:cNvGraphicFramePr>
          <p:nvPr/>
        </p:nvGraphicFramePr>
        <p:xfrm>
          <a:off x="6585101" y="596813"/>
          <a:ext cx="2519808" cy="5638356"/>
        </p:xfrm>
        <a:graphic>
          <a:graphicData uri="http://schemas.openxmlformats.org/drawingml/2006/table">
            <a:tbl>
              <a:tblPr/>
              <a:tblGrid>
                <a:gridCol w="2519808">
                  <a:extLst>
                    <a:ext uri="{9D8B030D-6E8A-4147-A177-3AD203B41FA5}">
                      <a16:colId xmlns:a16="http://schemas.microsoft.com/office/drawing/2014/main" val="3629079451"/>
                    </a:ext>
                  </a:extLst>
                </a:gridCol>
              </a:tblGrid>
              <a:tr h="10283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pt-BR" alt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kumimoji="0" lang="pt-BR" alt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 </a:t>
                      </a:r>
                      <a:r>
                        <a:rPr kumimoji="0" lang="pt-BR" altLang="pt-BR" sz="13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kumimoji="0" lang="pt-BR" altLang="pt-B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                                            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025324"/>
                  </a:ext>
                </a:extLst>
              </a:tr>
              <a:tr h="5078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00FF"/>
                          </a:highlight>
                          <a:latin typeface="Arial Narrow" panose="020B0606020202030204" pitchFamily="34" charset="0"/>
                        </a:rPr>
                        <a:t>Peneiradoras de trigo</a:t>
                      </a:r>
                      <a:r>
                        <a:rPr kumimoji="0" lang="pt-BR" alt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de Gustave </a:t>
                      </a:r>
                      <a:r>
                        <a:rPr kumimoji="0" lang="pt-BR" altLang="pt-BR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Courbert</a:t>
                      </a:r>
                      <a:r>
                        <a:rPr kumimoji="0" lang="pt-BR" altLang="pt-B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, iniciador da pintura realista. Este, como outros quadros seus, foram acusados de "vulgares e repulsivos" pelo registro minucioso da realidade mais prosaica. </a:t>
                      </a:r>
                    </a:p>
                  </a:txBody>
                  <a:tcPr anchor="ctr" horzOverflow="overflow">
                    <a:lnL cap="flat"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57579"/>
                  </a:ext>
                </a:extLst>
              </a:tr>
            </a:tbl>
          </a:graphicData>
        </a:graphic>
      </p:graphicFrame>
      <p:pic>
        <p:nvPicPr>
          <p:cNvPr id="8200" name="Picture 8" descr="rea_peneiradoras">
            <a:extLst>
              <a:ext uri="{FF2B5EF4-FFF2-40B4-BE49-F238E27FC236}">
                <a16:creationId xmlns:a16="http://schemas.microsoft.com/office/drawing/2014/main" id="{214C8F8B-E4F9-4A75-94E0-36045F26E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031" y="1015999"/>
            <a:ext cx="2749997" cy="212407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643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81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5B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074" name="Picture 2" descr="Realismo no Brasil&#10;Seguindo de perto as tendências do Realismo na &#10;França e em Portugal, os escritores brasileiros fizeram...">
            <a:extLst>
              <a:ext uri="{FF2B5EF4-FFF2-40B4-BE49-F238E27FC236}">
                <a16:creationId xmlns:a16="http://schemas.microsoft.com/office/drawing/2014/main" id="{7B6BB821-792C-4CD4-B5B8-B216ACF189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9"/>
          <a:stretch/>
        </p:blipFill>
        <p:spPr bwMode="auto">
          <a:xfrm>
            <a:off x="482600" y="643467"/>
            <a:ext cx="81787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81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69722BE3-837E-4E93-AAFF-0FE699FC12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419" y="188641"/>
            <a:ext cx="8869161" cy="792088"/>
          </a:xfrm>
          <a:solidFill>
            <a:srgbClr val="CC9900"/>
          </a:solidFill>
          <a:ln w="19050">
            <a:solidFill>
              <a:schemeClr val="tx1"/>
            </a:solidFill>
          </a:ln>
          <a:effectLst>
            <a:glow rad="1714500">
              <a:srgbClr val="FF66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2600" b="1" dirty="0">
                <a:solidFill>
                  <a:srgbClr val="000000"/>
                </a:solidFill>
              </a:rPr>
              <a:t>CONTEXTO HISTÓRICO DO REALISMO NO BRASIL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327A6A7C-5C39-4D5D-AD02-70D2678AEC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7523" y="1196752"/>
            <a:ext cx="8568953" cy="5396017"/>
          </a:xfrm>
          <a:solidFill>
            <a:schemeClr val="tx1"/>
          </a:solidFill>
          <a:ln w="28575"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Na década de 1881, diferentemente do que ocorria na Europa, o Brasil </a:t>
            </a:r>
            <a:r>
              <a:rPr lang="pt-BR" altLang="pt-BR" sz="26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não vivia o processo de desenvolvimento industrial, 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país continuava</a:t>
            </a:r>
            <a:r>
              <a:rPr lang="pt-BR" altLang="pt-BR" sz="26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600" b="1" u="sng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agrário,  monarquista e escravocrata</a:t>
            </a:r>
            <a:r>
              <a:rPr lang="pt-BR" altLang="pt-BR" sz="2600" b="1" dirty="0">
                <a:solidFill>
                  <a:srgbClr val="00808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6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Apesar dos crescentes movimentos liberais</a:t>
            </a:r>
            <a:r>
              <a:rPr lang="pt-BR" altLang="pt-BR" sz="2600" dirty="0">
                <a:solidFill>
                  <a:srgbClr val="FF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somente, nos últimos anos dessa década ocorreram o fim</a:t>
            </a:r>
            <a:r>
              <a:rPr lang="pt-BR" altLang="pt-BR" sz="26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600" b="1" dirty="0">
                <a:solidFill>
                  <a:srgbClr val="0033CC"/>
                </a:solidFill>
                <a:latin typeface="Arial Narrow" panose="020B0606020202030204" pitchFamily="34" charset="0"/>
              </a:rPr>
              <a:t>da escravidão e a Proclamação da República</a:t>
            </a:r>
            <a:r>
              <a:rPr lang="pt-BR" altLang="pt-BR" sz="2600" dirty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216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918C5F8-940E-4586-A353-76C78BE440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8839"/>
            <a:ext cx="8229600" cy="602530"/>
          </a:xfrm>
          <a:solidFill>
            <a:srgbClr val="808000"/>
          </a:solidFill>
          <a:ln>
            <a:noFill/>
          </a:ln>
          <a:effectLst>
            <a:glow rad="1320800">
              <a:srgbClr val="00B05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4000" b="1" dirty="0">
                <a:solidFill>
                  <a:srgbClr val="000066"/>
                </a:solidFill>
                <a:highlight>
                  <a:srgbClr val="FFFF00"/>
                </a:highlight>
              </a:rPr>
              <a:t>VERDADES ABSOLUTAS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AAEB3372-206C-4C63-8C60-0876945025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906" y="908720"/>
            <a:ext cx="8943553" cy="3672408"/>
          </a:xfrm>
          <a:solidFill>
            <a:schemeClr val="tx1"/>
          </a:solidFill>
          <a:ln>
            <a:solidFill>
              <a:srgbClr val="808000"/>
            </a:solidFill>
          </a:ln>
          <a:effectLst>
            <a:glow rad="266700">
              <a:srgbClr val="7030A0"/>
            </a:glow>
          </a:effectLst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No </a:t>
            </a:r>
            <a:r>
              <a:rPr lang="pt-BR" altLang="pt-BR" sz="24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Realismo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a arte e a literatura devem: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Representar a </a:t>
            </a:r>
            <a:r>
              <a:rPr lang="pt-BR" altLang="pt-BR" sz="24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verdade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absoluta 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e </a:t>
            </a:r>
            <a:r>
              <a:rPr lang="pt-BR" altLang="pt-BR" sz="2400" b="1" dirty="0">
                <a:solidFill>
                  <a:srgbClr val="000066"/>
                </a:solidFill>
                <a:latin typeface="Arial Narrow" panose="020B0606020202030204" pitchFamily="34" charset="0"/>
              </a:rPr>
              <a:t>objetiva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: ser </a:t>
            </a:r>
            <a:r>
              <a:rPr lang="pt-BR" altLang="pt-BR" sz="2400" b="1" dirty="0">
                <a:solidFill>
                  <a:srgbClr val="D60093"/>
                </a:solidFill>
                <a:latin typeface="Arial Narrow" panose="020B0606020202030204" pitchFamily="34" charset="0"/>
              </a:rPr>
              <a:t>espelho do mundo sensível</a:t>
            </a:r>
            <a:r>
              <a:rPr lang="pt-BR" altLang="pt-BR" sz="2400" dirty="0">
                <a:solidFill>
                  <a:srgbClr val="D60093"/>
                </a:solidFill>
                <a:latin typeface="Arial Narrow" panose="020B0606020202030204" pitchFamily="34" charset="0"/>
              </a:rPr>
              <a:t>   </a:t>
            </a:r>
            <a:r>
              <a:rPr lang="pt-BR" altLang="pt-BR" sz="2400" dirty="0">
                <a:solidFill>
                  <a:srgbClr val="000066"/>
                </a:solidFill>
                <a:latin typeface="Arial Narrow" panose="020B0606020202030204" pitchFamily="34" charset="0"/>
              </a:rPr>
              <a:t>e dar atenção, </a:t>
            </a:r>
            <a:r>
              <a:rPr lang="pt-BR" altLang="pt-BR" sz="2400" b="1" dirty="0">
                <a:solidFill>
                  <a:srgbClr val="000066"/>
                </a:solidFill>
                <a:latin typeface="Arial Narrow" panose="020B0606020202030204" pitchFamily="34" charset="0"/>
              </a:rPr>
              <a:t>com fidelidade máxima, </a:t>
            </a:r>
            <a:r>
              <a:rPr lang="pt-BR" altLang="pt-BR" sz="2400" dirty="0">
                <a:solidFill>
                  <a:srgbClr val="000066"/>
                </a:solidFill>
                <a:latin typeface="Arial Narrow" panose="020B0606020202030204" pitchFamily="34" charset="0"/>
              </a:rPr>
              <a:t>à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natureza física </a:t>
            </a:r>
            <a:r>
              <a:rPr lang="pt-BR" altLang="pt-BR" sz="24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e psicológica do homem</a:t>
            </a:r>
            <a:r>
              <a:rPr lang="pt-BR" altLang="pt-BR" sz="2400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</a:rPr>
              <a:t>;</a:t>
            </a:r>
            <a:endParaRPr lang="pt-BR" altLang="pt-BR" sz="24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endParaRPr lang="pt-BR" altLang="pt-BR" sz="24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altLang="pt-BR" sz="2400" b="1" dirty="0">
                <a:solidFill>
                  <a:srgbClr val="000066"/>
                </a:solidFill>
                <a:latin typeface="Arial Narrow" panose="020B0606020202030204" pitchFamily="34" charset="0"/>
              </a:rPr>
              <a:t>Reproduzir a realidade de maneira </a:t>
            </a:r>
            <a:r>
              <a:rPr lang="pt-BR" altLang="pt-BR" sz="2400" b="1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exata, perfeita</a:t>
            </a:r>
            <a:r>
              <a:rPr lang="pt-BR" altLang="pt-BR" sz="2400" dirty="0">
                <a:solidFill>
                  <a:srgbClr val="6C0867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400" dirty="0">
                <a:solidFill>
                  <a:srgbClr val="000066"/>
                </a:solidFill>
                <a:latin typeface="Arial Narrow" panose="020B0606020202030204" pitchFamily="34" charset="0"/>
              </a:rPr>
              <a:t>sempre fruto da </a:t>
            </a:r>
            <a:r>
              <a:rPr lang="pt-BR" altLang="pt-BR" sz="2400" b="1" dirty="0">
                <a:solidFill>
                  <a:srgbClr val="000066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observação minuciosa dos fatos</a:t>
            </a:r>
            <a:r>
              <a:rPr lang="pt-BR" altLang="pt-BR" sz="2400" dirty="0">
                <a:solidFill>
                  <a:srgbClr val="000066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.</a:t>
            </a:r>
            <a:endParaRPr lang="pt-BR" altLang="pt-BR" sz="24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000" dirty="0"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758370D-4958-402A-853D-E593986075B1}"/>
              </a:ext>
            </a:extLst>
          </p:cNvPr>
          <p:cNvSpPr txBox="1"/>
          <p:nvPr/>
        </p:nvSpPr>
        <p:spPr>
          <a:xfrm>
            <a:off x="92943" y="5013176"/>
            <a:ext cx="8856984" cy="16180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Para isso, surge </a:t>
            </a:r>
            <a:r>
              <a:rPr kumimoji="0" lang="pt-BR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</a:t>
            </a:r>
            <a:r>
              <a:rPr kumimoji="0" lang="pt-BR" altLang="pt-BR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"</a:t>
            </a:r>
            <a:r>
              <a:rPr kumimoji="0" lang="pt-BR" altLang="pt-BR" sz="2300" b="1" i="0" u="none" strike="noStrike" kern="1200" cap="none" spc="0" normalizeH="0" baseline="0" noProof="0" dirty="0" err="1">
                <a:ln>
                  <a:noFill/>
                </a:ln>
                <a:solidFill>
                  <a:srgbClr val="000066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romance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66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documental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"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ou seja, os romances desse período são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highlight>
                  <a:srgbClr val="00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descrições duras da realidade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highlight>
                  <a:srgbClr val="00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 visam assemelhar, ao máximo, àquilo que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os olhos veem 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 tudo o que se comprova por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experimentação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</a:t>
            </a:r>
            <a:endParaRPr kumimoji="0" lang="pt-BR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27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CD35971E-BD98-4FEE-B8AB-9A9E31F6E70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52736"/>
            <a:ext cx="7772400" cy="3816424"/>
          </a:xfrm>
          <a:solidFill>
            <a:srgbClr val="00CC66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pt-BR" altLang="pt-BR" sz="7200" b="1" dirty="0">
                <a:solidFill>
                  <a:srgbClr val="000000"/>
                </a:solidFill>
              </a:rPr>
              <a:t>REALISMO NO BRASIL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7F166094-2BD0-43B9-8377-BB790F50D2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292080" y="6449636"/>
            <a:ext cx="3699296" cy="263192"/>
          </a:xfrm>
          <a:solidFill>
            <a:schemeClr val="tx1"/>
          </a:solidFill>
        </p:spPr>
        <p:txBody>
          <a:bodyPr anchor="ctr"/>
          <a:lstStyle/>
          <a:p>
            <a:pPr algn="r"/>
            <a:r>
              <a:rPr lang="pt-BR" altLang="pt-BR" sz="1600" b="1" dirty="0">
                <a:solidFill>
                  <a:srgbClr val="FF3300"/>
                </a:solidFill>
                <a:latin typeface="+mj-lt"/>
              </a:rPr>
              <a:t>Prof.ª. Sílvia Cláudia Marques Lim</a:t>
            </a:r>
            <a:r>
              <a:rPr lang="pt-BR" altLang="pt-BR" sz="1600" b="1" i="1" dirty="0">
                <a:solidFill>
                  <a:srgbClr val="FF3300"/>
                </a:solidFill>
                <a:latin typeface="+mj-lt"/>
              </a:rPr>
              <a:t>a</a:t>
            </a:r>
          </a:p>
        </p:txBody>
      </p:sp>
      <p:sp>
        <p:nvSpPr>
          <p:cNvPr id="2054" name="Text Box 6">
            <a:extLst>
              <a:ext uri="{FF2B5EF4-FFF2-40B4-BE49-F238E27FC236}">
                <a16:creationId xmlns:a16="http://schemas.microsoft.com/office/drawing/2014/main" id="{CFA3D48B-1647-4EF0-9733-D54627973D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70317"/>
            <a:ext cx="9144000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Não tive filhos, não transmiti a nenhum ser o legado de nossa miséria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(Machado de Assis em </a:t>
            </a:r>
            <a:r>
              <a:rPr kumimoji="0" lang="pt-BR" altLang="pt-BR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Memórias Póstumas de Brás Cubas</a:t>
            </a: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</a:t>
            </a: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863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peelOff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>
            <a:extLst>
              <a:ext uri="{FF2B5EF4-FFF2-40B4-BE49-F238E27FC236}">
                <a16:creationId xmlns:a16="http://schemas.microsoft.com/office/drawing/2014/main" id="{3D1FE1D9-BD62-45EF-86D1-4710BE017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404664"/>
            <a:ext cx="8712967" cy="584775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Marco inicial - 1881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  <a:p>
            <a:pPr marL="685800" marR="0" lvl="0" indent="-6858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4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Publicação dos livros:</a:t>
            </a:r>
          </a:p>
          <a:p>
            <a:pPr marL="685800" marR="0" lvl="0" indent="-6858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685800" marR="0" lvl="0" indent="-6858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pt-BR" sz="4000" b="1" i="0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 Narrow" panose="020B0606020202030204" pitchFamily="34" charset="0"/>
              </a:rPr>
              <a:t>O Mulato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(1º romance naturalista) - Aluísio Azevedo;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685800" marR="0" lvl="0" indent="-6858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571500" marR="0" lvl="0" indent="-5715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BR" sz="4000" b="1" dirty="0">
                <a:solidFill>
                  <a:srgbClr val="000099"/>
                </a:solidFill>
                <a:latin typeface="Arial Narrow" panose="020B0606020202030204" pitchFamily="34" charset="0"/>
              </a:rPr>
              <a:t>Memórias Póstumas de Brás Cubas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pt-BR" sz="4000" dirty="0">
                <a:solidFill>
                  <a:srgbClr val="000000"/>
                </a:solidFill>
                <a:latin typeface="Arial Narrow" panose="020B0606020202030204" pitchFamily="34" charset="0"/>
              </a:rPr>
              <a:t>(1º romance realista), de Machado de Assis.</a:t>
            </a:r>
          </a:p>
        </p:txBody>
      </p:sp>
    </p:spTree>
    <p:extLst>
      <p:ext uri="{BB962C8B-B14F-4D97-AF65-F5344CB8AC3E}">
        <p14:creationId xmlns:p14="http://schemas.microsoft.com/office/powerpoint/2010/main" val="152123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>
            <a:extLst>
              <a:ext uri="{FF2B5EF4-FFF2-40B4-BE49-F238E27FC236}">
                <a16:creationId xmlns:a16="http://schemas.microsoft.com/office/drawing/2014/main" id="{37151C53-9F52-4ACB-8454-60BE6C827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67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Marco Final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charset="0"/>
              <a:ea typeface="+mn-ea"/>
              <a:cs typeface="+mn-cs"/>
            </a:endParaRPr>
          </a:p>
          <a:p>
            <a:pPr marL="571500" marR="0" lvl="0" indent="-5715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Publicação de 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 Narrow" panose="020B0606020202030204" pitchFamily="34" charset="0"/>
              </a:rPr>
              <a:t>Missal e Broquéis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, ambos de Cruz e Sousa - 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 Narrow" panose="020B0606020202030204" pitchFamily="34" charset="0"/>
              </a:rPr>
              <a:t>obras inaugurais do 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 Narrow" panose="020B0606020202030204" pitchFamily="34" charset="0"/>
              </a:rPr>
              <a:t>Simbolismo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 Narrow" panose="020B0606020202030204" pitchFamily="34" charset="0"/>
              </a:rPr>
              <a:t> em 1893.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571500" lvl="0" indent="-571500" algn="just">
              <a:buFont typeface="Arial" panose="020B0604020202020204" pitchFamily="34" charset="0"/>
              <a:buChar char="•"/>
              <a:defRPr/>
            </a:pPr>
            <a:r>
              <a:rPr kumimoji="0" lang="pt-BR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Verda</a:t>
            </a:r>
            <a:r>
              <a:rPr lang="pt-BR" sz="4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deiramente</a:t>
            </a:r>
            <a:r>
              <a:rPr lang="pt-BR" sz="4000" dirty="0">
                <a:solidFill>
                  <a:srgbClr val="000000"/>
                </a:solidFill>
                <a:latin typeface="Arial Narrow" panose="020B0606020202030204" pitchFamily="34" charset="0"/>
              </a:rPr>
              <a:t>, mesmo após o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início do </a:t>
            </a:r>
            <a:r>
              <a:rPr lang="pt-BR" sz="4000" dirty="0">
                <a:solidFill>
                  <a:srgbClr val="000000"/>
                </a:solidFill>
                <a:latin typeface="Arial Narrow" panose="020B0606020202030204" pitchFamily="34" charset="0"/>
              </a:rPr>
              <a:t>Simbolismo,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em 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1893,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não </a:t>
            </a:r>
            <a:r>
              <a:rPr lang="pt-BR" sz="4000" dirty="0">
                <a:solidFill>
                  <a:srgbClr val="000000"/>
                </a:solidFill>
                <a:latin typeface="Arial Narrow" panose="020B0606020202030204" pitchFamily="34" charset="0"/>
              </a:rPr>
              <a:t>findou de vez 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o </a:t>
            </a: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Realismo</a:t>
            </a:r>
            <a:r>
              <a:rPr kumimoji="0" lang="pt-BR" sz="4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. Há ainda </a:t>
            </a:r>
            <a:r>
              <a:rPr kumimoji="0" 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manifestações com romances realistas e naturalistas, e, na poesia, com o Parnasianismo</a:t>
            </a: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307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4">
            <a:extLst>
              <a:ext uri="{FF2B5EF4-FFF2-40B4-BE49-F238E27FC236}">
                <a16:creationId xmlns:a16="http://schemas.microsoft.com/office/drawing/2014/main" id="{7CE4683C-1AC6-4973-81D3-77C197C1A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3855"/>
            <a:ext cx="9144000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 Fotógrafo! </a:t>
            </a:r>
            <a:b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pt-BR" altLang="pt-BR" sz="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	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Em um determinado pais, foi criado um programa de incentivo a natalidade, pois o numero de habitantes estava caindo e a proporção de idosos crescia assustadoramente. Necessitando de mão-de-obra, o governo decretou 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uma lei que obrigava os casais a terem um certo numero de filhos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. Previa também uma tolerância 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de cinco anos após o casamento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, findos quais, o casal deveria ter pelo menos um pimpolho.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b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	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</a:rPr>
              <a:t>Aos casais que no fim do prazo não conseguissem ter um filho, o governo destacaria um agente auxiliar para que a criança fosse gerada.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	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Neste cenário se deu o seguinte dialogo entre um casal: </a:t>
            </a:r>
            <a:endParaRPr kumimoji="0" lang="pt-BR" altLang="pt-BR" sz="2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D5F72F4-6172-BD30-3339-74702CE0F090}"/>
              </a:ext>
            </a:extLst>
          </p:cNvPr>
          <p:cNvSpPr txBox="1"/>
          <p:nvPr/>
        </p:nvSpPr>
        <p:spPr>
          <a:xfrm>
            <a:off x="0" y="3894804"/>
            <a:ext cx="8928484" cy="294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MULHER: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Querido, completamos hoje 5 anos de casamento! </a:t>
            </a:r>
            <a:b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MARIDO: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E... e infelizmente não tivemos nenhum filho. </a:t>
            </a:r>
            <a:b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MULHER: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Será que eles vão mandar o tal agente? </a:t>
            </a:r>
            <a:b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MARIDO: 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Não sei... talvez mandem. </a:t>
            </a:r>
            <a:b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MULHER: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E se ele vier? </a:t>
            </a:r>
            <a:b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</a:b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MARIDO:</a:t>
            </a: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Bem, eu não posso fazer nada...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697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Text Box 4">
            <a:extLst>
              <a:ext uri="{FF2B5EF4-FFF2-40B4-BE49-F238E27FC236}">
                <a16:creationId xmlns:a16="http://schemas.microsoft.com/office/drawing/2014/main" id="{13551951-7230-4286-80C3-F1D138ABC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3" y="885880"/>
            <a:ext cx="8964613" cy="574606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marR="0" lvl="0" indent="-45720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Teorias de nova interpretação da realidade</a:t>
            </a:r>
            <a:r>
              <a:rPr lang="pt-BR" sz="2700" b="1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R="0" lvl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pt-BR" sz="6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pt-BR" sz="8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Brasil, campanha abolicionista, a partir de 1850 que culmina com a Lei Áurea, em 1888;</a:t>
            </a:r>
          </a:p>
          <a:p>
            <a:pPr marR="0" lvl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Fundação do </a:t>
            </a:r>
            <a:r>
              <a:rPr lang="pt-BR" sz="2700" b="1" dirty="0">
                <a:solidFill>
                  <a:srgbClr val="000099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</a:t>
            </a:r>
            <a:r>
              <a:rPr kumimoji="0" lang="pt-BR" sz="27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artido</a:t>
            </a: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 Republicano </a:t>
            </a:r>
            <a:r>
              <a:rPr lang="pt-BR" sz="2700" b="1" noProof="0" dirty="0">
                <a:solidFill>
                  <a:srgbClr val="000099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</a:t>
            </a: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acional</a:t>
            </a: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, após a guerra do </a:t>
            </a:r>
            <a:r>
              <a:rPr lang="pt-BR" sz="2700" b="1" dirty="0">
                <a:solidFill>
                  <a:srgbClr val="000099"/>
                </a:solidFill>
                <a:latin typeface="Arial Narrow" panose="020B0606020202030204" pitchFamily="34" charset="0"/>
              </a:rPr>
              <a:t>P</a:t>
            </a:r>
            <a:r>
              <a:rPr kumimoji="0" lang="pt-BR" sz="27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araguai</a:t>
            </a: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Decadência da monarquia brasileira;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Fim da mão-de-obra escrava e substituição por trabalho assalariado;</a:t>
            </a:r>
          </a:p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Imigrantes europeus para a lavoura cafeeira;</a:t>
            </a:r>
          </a:p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Economia voltada ao mercado externo, sem colonialismo</a:t>
            </a:r>
            <a:r>
              <a:rPr kumimoji="0" lang="pt-BR" sz="27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62B4A75-D0CD-7EA2-F28F-238B568050EA}"/>
              </a:ext>
            </a:extLst>
          </p:cNvPr>
          <p:cNvSpPr txBox="1"/>
          <p:nvPr/>
        </p:nvSpPr>
        <p:spPr>
          <a:xfrm>
            <a:off x="143508" y="113526"/>
            <a:ext cx="8856984" cy="600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 Narrow" panose="020B0606020202030204" pitchFamily="34" charset="0"/>
              </a:rPr>
              <a:t>CONTEXTO SÓCIO-POLÍTICO DA ÉPOCA</a:t>
            </a:r>
            <a:r>
              <a:rPr kumimoji="0" lang="pt-BR" sz="33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681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5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4">
            <a:extLst>
              <a:ext uri="{FF2B5EF4-FFF2-40B4-BE49-F238E27FC236}">
                <a16:creationId xmlns:a16="http://schemas.microsoft.com/office/drawing/2014/main" id="{AEC1F732-FE26-48A7-9C84-EFD35E6BCC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44" y="188640"/>
            <a:ext cx="5264636" cy="3662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72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MACHADO DE ASSIS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 O ROMANCE REALISTA</a:t>
            </a:r>
            <a:endParaRPr kumimoji="0" lang="pt-BR" altLang="pt-BR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8435" name="Picture 5">
            <a:extLst>
              <a:ext uri="{FF2B5EF4-FFF2-40B4-BE49-F238E27FC236}">
                <a16:creationId xmlns:a16="http://schemas.microsoft.com/office/drawing/2014/main" id="{0189FEDC-287D-4339-8412-C69EA4CDF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800497"/>
            <a:ext cx="4194175" cy="48688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00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4">
            <a:extLst>
              <a:ext uri="{FF2B5EF4-FFF2-40B4-BE49-F238E27FC236}">
                <a16:creationId xmlns:a16="http://schemas.microsoft.com/office/drawing/2014/main" id="{D6BB195A-9011-4242-8DE3-B7DF2FB21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335845"/>
            <a:ext cx="8675687" cy="6186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1ª FASE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(Tendências </a:t>
            </a:r>
            <a:r>
              <a:rPr lang="pt-BR" altLang="pt-BR" sz="4000" b="1" dirty="0">
                <a:solidFill>
                  <a:srgbClr val="000000"/>
                </a:solidFill>
              </a:rPr>
              <a:t>R</a:t>
            </a:r>
            <a:r>
              <a:rPr kumimoji="0" lang="pt-BR" altLang="pt-B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omânticas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Obras: </a:t>
            </a: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Ressurreição</a:t>
            </a: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 mão e a luva, Helena, Iaiá Garcia;</a:t>
            </a:r>
            <a:endParaRPr kumimoji="0" lang="pt-BR" altLang="pt-BR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Características Gerais: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  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crença nos valores da época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-   estrutura de folhetim;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-   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esquematismo psicológico</a:t>
            </a: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-   não maniqueísta.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>
            <a:extLst>
              <a:ext uri="{FF2B5EF4-FFF2-40B4-BE49-F238E27FC236}">
                <a16:creationId xmlns:a16="http://schemas.microsoft.com/office/drawing/2014/main" id="{25051C2F-EE65-4B9B-ABFC-5109C8FCB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51179"/>
            <a:ext cx="8642350" cy="652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2ª FASE </a:t>
            </a:r>
            <a:r>
              <a:rPr kumimoji="0" lang="pt-BR" altLang="pt-BR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(Tendências Realistas)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 </a:t>
            </a:r>
            <a:r>
              <a:rPr kumimoji="0" lang="pt-BR" altLang="pt-BR" sz="2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Obras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Memórias Póstumas de Brás Cubas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Quincas Borba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Dom Casmurro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Esaú e Jacó e Memorial de Aires.</a:t>
            </a:r>
            <a:endParaRPr kumimoji="0" lang="pt-BR" altLang="pt-BR" sz="2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Características Gerais: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Análise psicológica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(os seres vistos em sua complexidade psíquica);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altLang="pt-BR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Análise dos valores sociais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(os valores que a sociedade cria para justificar sua própria existência);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Pessimismo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(descrença nos indivíduos e na organização social);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Ironia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(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 chamado “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sense of humor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”, inspirado nos ingleses Stern e Swift);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pt-BR" altLang="pt-BR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Refinamento da linguagem narrativa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</a:t>
            </a:r>
            <a:endParaRPr kumimoji="0" lang="pt-BR" altLang="pt-BR" sz="2800" b="1" i="1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139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4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4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4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>
            <a:extLst>
              <a:ext uri="{FF2B5EF4-FFF2-40B4-BE49-F238E27FC236}">
                <a16:creationId xmlns:a16="http://schemas.microsoft.com/office/drawing/2014/main" id="{25051C2F-EE65-4B9B-ABFC-5109C8FCB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88913"/>
            <a:ext cx="8642350" cy="6430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just" defTabSz="914400" rtl="0" eaLnBrk="0" fontAlgn="base" latinLnBrk="0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Destruição da narrativa linear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o narrador torna-se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centro do eixo narrativo e a linearidade do enredo se dissolve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Machado de Assis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brinca com o leitor, lança-o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00FFFF"/>
                </a:highlight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ao meio de dúvidas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sobre as personalidades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ambíguas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das personagens;</a:t>
            </a:r>
          </a:p>
          <a:p>
            <a:pPr marL="0" marR="0" lvl="0" indent="0" algn="just" defTabSz="914400" rtl="0" eaLnBrk="0" fontAlgn="base" latinLnBrk="0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psicológica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interior das personagens se desnuda e o modo de ver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exterior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muda conforme as reações psicológicas delas.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Um grande exemplo disso é o narrador em primeira pessoa de </a:t>
            </a:r>
            <a:r>
              <a:rPr kumimoji="0" lang="pt-BR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Dom Casmurro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que, a todo momento, tenta provocar e convencer o leitor de seu ponto de vista;</a:t>
            </a:r>
          </a:p>
          <a:p>
            <a:pPr marL="0" marR="0" lvl="0" indent="0" algn="just" defTabSz="914400" rtl="0" eaLnBrk="0" fontAlgn="base" latinLnBrk="0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Tx/>
              <a:buNone/>
              <a:tabLst>
                <a:tab pos="457200" algn="l"/>
              </a:tabLst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v"/>
              <a:tabLst>
                <a:tab pos="457200" algn="l"/>
              </a:tabLst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Aparência e essência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há sempre esta dualidade: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amor em x incapacidade de amar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solidariedade x egoísmo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autenticidade e a dissimulação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luta entre valores morais das personagens; o racionalismo e o instinto. 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26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>
            <a:extLst>
              <a:ext uri="{FF2B5EF4-FFF2-40B4-BE49-F238E27FC236}">
                <a16:creationId xmlns:a16="http://schemas.microsoft.com/office/drawing/2014/main" id="{25051C2F-EE65-4B9B-ABFC-5109C8FCB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913"/>
            <a:ext cx="9144000" cy="6447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Análise de valores sociais: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 ênfase no interior das personagens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desconstrói os valores das classes dominantes da sociedade brasileira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  <a:defRPr/>
            </a:pPr>
            <a:endParaRPr kumimoji="0" lang="pt-BR" sz="3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 Narrow" panose="020B0606020202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como: o casamento, a escravidão e a política.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Romances: </a:t>
            </a:r>
            <a:r>
              <a:rPr kumimoji="0" lang="pt-BR" sz="2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Memórias Póstumas de Brás Cubas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e contos como </a:t>
            </a:r>
            <a:r>
              <a:rPr kumimoji="0" lang="pt-BR" sz="28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Pai contra Mãe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representam ápice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crítica social em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3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Desfaçatez de classe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Machado denuncia </a:t>
            </a:r>
            <a:r>
              <a:rPr kumimoji="0" lang="pt-BR" sz="2800" b="0" i="0" u="sng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imoralidades e desvios de pessoas de classe social abastadas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Brás Cubas, por exemplo, apresenta fatos de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descaramento moral da época.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endParaRPr kumimoji="0" lang="pt-BR" sz="3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Perfeição expressiva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invenção e elevado refinamento da linguagem machadiana, mesmo que pareça antigo,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há sensação de modernidade estilística.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highlight>
                <a:srgbClr val="FFFF00"/>
              </a:highlight>
              <a:uLnTx/>
              <a:uFillTx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330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4">
            <a:extLst>
              <a:ext uri="{FF2B5EF4-FFF2-40B4-BE49-F238E27FC236}">
                <a16:creationId xmlns:a16="http://schemas.microsoft.com/office/drawing/2014/main" id="{B160F669-5B8A-458F-861B-446491CAD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551289"/>
            <a:ext cx="8642350" cy="5755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PRINCIPAIS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D6009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PERSONAGENS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1- Brás Cubas, Vigília, Quincas – (</a:t>
            </a:r>
            <a:r>
              <a:rPr kumimoji="0" lang="pt-BR" altLang="pt-BR" sz="36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Memórias Póstumas de Brás Cubas</a:t>
            </a:r>
            <a:r>
              <a:rPr kumimoji="0" lang="pt-BR" altLang="pt-BR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2- Bentinho, Capitu, Escobar, José Dias,  – (</a:t>
            </a:r>
            <a:r>
              <a:rPr kumimoji="0" lang="pt-BR" altLang="pt-BR" sz="36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Dom Casmurro</a:t>
            </a: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3- Quincas Borba, O cão e o Filósofo, Rubião, Sofia e Palha – (</a:t>
            </a:r>
            <a:r>
              <a:rPr kumimoji="0" lang="pt-BR" altLang="pt-BR" sz="3600" b="0" i="1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Quincas Borba</a:t>
            </a:r>
            <a:r>
              <a:rPr kumimoji="0" lang="pt-BR" altLang="pt-BR" sz="36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)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922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831510BA-5DF5-42D5-A597-7D2AE5625A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576" y="53579"/>
            <a:ext cx="7776864" cy="855141"/>
          </a:xfrm>
          <a:solidFill>
            <a:srgbClr val="0000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CCCC00"/>
                </a:solidFill>
              </a:rPr>
              <a:t>PRINCIPAIS AUTORES REALISTAS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5CC195-B58D-47AF-A779-9303010D7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37886"/>
            <a:ext cx="7776864" cy="57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7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8B4DCC9-CF5B-4007-87EE-08F8A3E4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496944" cy="560779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69E2A80A-1E61-405B-B001-CBAC759F8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53579"/>
            <a:ext cx="8964488" cy="855141"/>
          </a:xfrm>
          <a:solidFill>
            <a:srgbClr val="0000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b="1" dirty="0">
                <a:solidFill>
                  <a:srgbClr val="CCCC00"/>
                </a:solidFill>
              </a:rPr>
              <a:t>REALISMO MUNDIAL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026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65B409A9-5A96-48E4-9CEA-399C9C119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699413"/>
            <a:ext cx="8784976" cy="6105007"/>
          </a:xfr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1. 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É um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temperamento, uma tendência, um estado de espírito;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2. Procura apresentar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 verdade dos fatos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3. Encara a vida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objetivamente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4. Fornece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uma interpretação da vida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5. Preocupação co</a:t>
            </a:r>
            <a:r>
              <a:rPr lang="pt-BR" altLang="pt-BR" sz="22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m </a:t>
            </a:r>
            <a:r>
              <a:rPr lang="pt-BR" altLang="pt-BR" sz="22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homens e mulheres, emoções e temperamentos, sucessos e fracassos da vida do momento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1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6. Encara o presente, </a:t>
            </a:r>
            <a:r>
              <a:rPr lang="pt-BR" altLang="pt-BR" sz="22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nas minas, nos cortiços, nas cidades, nas fábricas, na política, nos negócios, nas relações conjugais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etc. </a:t>
            </a:r>
            <a:r>
              <a:rPr lang="pt-BR" altLang="pt-BR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qualquer motivo de conflito do homem com seu ambiente ou circunstantes é assunto para o realista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1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7. </a:t>
            </a:r>
            <a:r>
              <a:rPr lang="pt-BR" altLang="pt-BR" sz="2200" b="1" dirty="0">
                <a:solidFill>
                  <a:srgbClr val="C00000"/>
                </a:solidFill>
                <a:latin typeface="Arial Narrow" panose="020B0606020202030204" pitchFamily="34" charset="0"/>
              </a:rPr>
              <a:t>Precisão e fidelidade 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na observação;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8. A narrativa realista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move-se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lentamente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8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9. Apoia-se sobretudo nas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impressões sensíveis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escolhe a </a:t>
            </a:r>
            <a:r>
              <a:rPr lang="pt-BR" altLang="pt-BR" sz="2200" dirty="0">
                <a:solidFill>
                  <a:srgbClr val="000000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linguagem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2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mais próxima da realidade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2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da simplicidade, da naturalidade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200" dirty="0">
                <a:solidFill>
                  <a:srgbClr val="000000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</a:b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DC30940-3228-480A-AFD2-95558F9F3D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579"/>
            <a:ext cx="8784976" cy="639117"/>
          </a:xfrm>
          <a:gradFill flip="none" rotWithShape="1">
            <a:gsLst>
              <a:gs pos="0">
                <a:srgbClr val="D60093">
                  <a:tint val="66000"/>
                  <a:satMod val="160000"/>
                </a:srgbClr>
              </a:gs>
              <a:gs pos="50000">
                <a:srgbClr val="D60093">
                  <a:tint val="44500"/>
                  <a:satMod val="160000"/>
                </a:srgbClr>
              </a:gs>
              <a:gs pos="100000">
                <a:srgbClr val="D60093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>
                <a:solidFill>
                  <a:srgbClr val="FFC000"/>
                </a:solidFill>
              </a:rPr>
            </a:br>
            <a:r>
              <a:rPr lang="pt-BR" altLang="pt-BR" sz="3200" b="1" dirty="0">
                <a:solidFill>
                  <a:srgbClr val="000000"/>
                </a:solidFill>
              </a:rPr>
              <a:t>CARACTERÍSTICAS DO REALISMO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56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17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4">
            <a:extLst>
              <a:ext uri="{FF2B5EF4-FFF2-40B4-BE49-F238E27FC236}">
                <a16:creationId xmlns:a16="http://schemas.microsoft.com/office/drawing/2014/main" id="{D52C2CC6-AF35-4822-BA3A-C14344554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71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E eu, menos ainda...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MARIDO: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Vou sair, já estou atrasado para o trabalho.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endParaRPr kumimoji="0" lang="pt-BR" altLang="pt-BR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Logo após a saída do MARIDO, bateram à porta.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A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abriu e encontrou um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de boa aparência à espera. Tratava-se de um fotógrafo que saiu para atender um chamado de uma família que queria fotografar sua criança recém-nascida, mas que por um engano, errara o endereço procurado.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E o diálogo se seguiu: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Bom dia! Eu sou...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Ah, já sei! Pode entrar.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Obrigado. Seu esposo está em casa?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Não. Ele foi trabalhar.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Presumo que esteja a par.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Sim, ele já está sabendo de tudo. Eu também concordo.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Ótimo. Então vamos começar.</a:t>
            </a:r>
            <a:b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Mas já? Tão rápido...</a:t>
            </a:r>
          </a:p>
        </p:txBody>
      </p:sp>
    </p:spTree>
    <p:extLst>
      <p:ext uri="{BB962C8B-B14F-4D97-AF65-F5344CB8AC3E}">
        <p14:creationId xmlns:p14="http://schemas.microsoft.com/office/powerpoint/2010/main" val="8026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65B409A9-5A96-48E4-9CEA-399C9C119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268760"/>
            <a:ext cx="8784976" cy="5328592"/>
          </a:xfrm>
          <a:solidFill>
            <a:schemeClr val="tx1"/>
          </a:solidFill>
        </p:spPr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Coincide com o desenvolvimento da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psicologia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e se realiza em 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duas direções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: para o corpo e a vida exterior, e para o espírito e a vida interior.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As </a:t>
            </a:r>
            <a:r>
              <a:rPr lang="pt-BR" altLang="pt-BR" sz="2300" u="sng" dirty="0">
                <a:solidFill>
                  <a:srgbClr val="C00000"/>
                </a:solidFill>
                <a:latin typeface="Arial Narrow" panose="020B0606020202030204" pitchFamily="34" charset="0"/>
              </a:rPr>
              <a:t>personagens e circunstâncias</a:t>
            </a:r>
            <a:r>
              <a:rPr lang="pt-BR" altLang="pt-BR" sz="2300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atuam sobre os outros na busca da solução, sem que o autor se intrometa.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300" dirty="0">
              <a:solidFill>
                <a:srgbClr val="000000"/>
              </a:solidFill>
              <a:highlight>
                <a:srgbClr val="0000FF"/>
              </a:highlight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O autor </a:t>
            </a:r>
            <a:r>
              <a:rPr lang="pt-BR" altLang="pt-BR" sz="23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não confunde seus sentimentos e pontos de vista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com 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as emoções e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motivos 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das personagens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Ao contrário do Romantismo que se volta para o passado ou para o futuro, o Realismo se volta para </a:t>
            </a:r>
            <a:r>
              <a:rPr lang="pt-BR" altLang="pt-BR" sz="2300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o presente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: preocupa-se com h</a:t>
            </a:r>
            <a:r>
              <a:rPr lang="pt-BR" altLang="pt-BR" sz="2300" u="sng" dirty="0">
                <a:solidFill>
                  <a:srgbClr val="C00000"/>
                </a:solidFill>
                <a:latin typeface="Arial Narrow" panose="020B0606020202030204" pitchFamily="34" charset="0"/>
              </a:rPr>
              <a:t>omens e mulheres, emoções e temperamentos, sucessos e fracassos na vida do mom</a:t>
            </a:r>
            <a:r>
              <a:rPr lang="pt-BR" alt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ento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9E64B7F-7269-46C6-9218-1E8B750EE5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579"/>
            <a:ext cx="8784976" cy="999157"/>
          </a:xfrm>
          <a:solidFill>
            <a:srgbClr val="0000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CCCC00"/>
                </a:solidFill>
              </a:rPr>
              <a:t>CARACTERÍSTICAS DOS ROMANCES  REALISTAS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62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Uma imagem contendo pessoa, homem, interior, mesa&#10;&#10;Descrição gerada automaticamente">
            <a:extLst>
              <a:ext uri="{FF2B5EF4-FFF2-40B4-BE49-F238E27FC236}">
                <a16:creationId xmlns:a16="http://schemas.microsoft.com/office/drawing/2014/main" id="{DD9568BF-A57D-4F0B-927B-6BF84DEE9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6" r="1396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glow rad="1219200">
              <a:srgbClr val="808000">
                <a:alpha val="80000"/>
              </a:srgbClr>
            </a:glow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15339F4-B0DD-4DC8-9F2D-E5D50125789C}"/>
              </a:ext>
            </a:extLst>
          </p:cNvPr>
          <p:cNvSpPr/>
          <p:nvPr/>
        </p:nvSpPr>
        <p:spPr>
          <a:xfrm>
            <a:off x="251519" y="6472535"/>
            <a:ext cx="864096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Personagens Betinho e Capitu  do Romance Realista –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 </a:t>
            </a: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Dom Casmurro</a:t>
            </a:r>
          </a:p>
        </p:txBody>
      </p:sp>
    </p:spTree>
    <p:extLst>
      <p:ext uri="{BB962C8B-B14F-4D97-AF65-F5344CB8AC3E}">
        <p14:creationId xmlns:p14="http://schemas.microsoft.com/office/powerpoint/2010/main" val="305575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FDB518E-B49C-4C4C-8B73-8CF84A6FC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4" r="3172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6F8C043-EB86-4C1A-849B-2722274B70ED}"/>
              </a:ext>
            </a:extLst>
          </p:cNvPr>
          <p:cNvSpPr txBox="1"/>
          <p:nvPr/>
        </p:nvSpPr>
        <p:spPr>
          <a:xfrm>
            <a:off x="5940152" y="5229200"/>
            <a:ext cx="194421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0099"/>
                </a:solidFill>
              </a:rPr>
              <a:t>Personagem </a:t>
            </a:r>
            <a:r>
              <a:rPr lang="pt-BR" b="1" dirty="0">
                <a:solidFill>
                  <a:srgbClr val="000000"/>
                </a:solidFill>
              </a:rPr>
              <a:t>Capitu</a:t>
            </a:r>
            <a:r>
              <a:rPr lang="pt-BR" b="1" dirty="0">
                <a:solidFill>
                  <a:srgbClr val="000099"/>
                </a:solidFill>
              </a:rPr>
              <a:t>  do Romance Realista –</a:t>
            </a:r>
            <a:r>
              <a:rPr lang="pt-BR" dirty="0">
                <a:solidFill>
                  <a:srgbClr val="000099"/>
                </a:solidFill>
              </a:rPr>
              <a:t> </a:t>
            </a:r>
            <a:r>
              <a:rPr lang="pt-BR" dirty="0">
                <a:solidFill>
                  <a:srgbClr val="000000"/>
                </a:solidFill>
              </a:rPr>
              <a:t>Dom Casmurro</a:t>
            </a:r>
          </a:p>
        </p:txBody>
      </p:sp>
    </p:spTree>
    <p:extLst>
      <p:ext uri="{BB962C8B-B14F-4D97-AF65-F5344CB8AC3E}">
        <p14:creationId xmlns:p14="http://schemas.microsoft.com/office/powerpoint/2010/main" val="115770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ipple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122FE49-4EA4-4C08-98B9-3DB87C37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476672"/>
            <a:ext cx="5040560" cy="5872012"/>
          </a:xfrm>
          <a:prstGeom prst="rect">
            <a:avLst/>
          </a:prstGeom>
          <a:ln w="127000" cap="sq">
            <a:noFill/>
            <a:miter lim="800000"/>
          </a:ln>
          <a:effectLst>
            <a:glow rad="5715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964E102-A645-432B-B567-1C1216B67F29}"/>
              </a:ext>
            </a:extLst>
          </p:cNvPr>
          <p:cNvSpPr txBox="1"/>
          <p:nvPr/>
        </p:nvSpPr>
        <p:spPr>
          <a:xfrm>
            <a:off x="179512" y="4509120"/>
            <a:ext cx="1944216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0099"/>
                </a:solidFill>
              </a:rPr>
              <a:t>Personagem Capitu  do Romance Realista –</a:t>
            </a:r>
            <a:r>
              <a:rPr lang="pt-BR" dirty="0">
                <a:solidFill>
                  <a:srgbClr val="000099"/>
                </a:solidFill>
              </a:rPr>
              <a:t> </a:t>
            </a:r>
            <a:r>
              <a:rPr lang="pt-BR" b="1" dirty="0">
                <a:solidFill>
                  <a:srgbClr val="000000"/>
                </a:solidFill>
              </a:rPr>
              <a:t>Dom Casmurro</a:t>
            </a:r>
          </a:p>
        </p:txBody>
      </p:sp>
    </p:spTree>
    <p:extLst>
      <p:ext uri="{BB962C8B-B14F-4D97-AF65-F5344CB8AC3E}">
        <p14:creationId xmlns:p14="http://schemas.microsoft.com/office/powerpoint/2010/main" val="8462639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win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36F8E09-D2FE-437D-928A-4E039264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9366"/>
            <a:ext cx="9144000" cy="513926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510508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65B409A9-5A96-48E4-9CEA-399C9C119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64703"/>
            <a:ext cx="9144000" cy="6093297"/>
          </a:xfrm>
          <a:solidFill>
            <a:schemeClr val="tx1"/>
          </a:solidFill>
        </p:spPr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6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Embora destaque na poesia europeia, o romance Realista, no Brasil, constituiu o tipo de texto utilizado pelos autores. Objetivavam </a:t>
            </a:r>
            <a:r>
              <a:rPr lang="pt-BR" altLang="pt-BR" sz="2300" b="1" u="sng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denunciar e criticar os valores burgueses e os problemas sociais, políticos e econômicos.</a:t>
            </a:r>
            <a:endParaRPr lang="pt-BR" altLang="pt-BR" sz="2300" b="1" u="sng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4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Como exemplos: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a pobreza, as diferenças sociais, a fraqueza humana, o egoísmo, a falsidade, os adultérios, o casamento por interesse, dentre outros.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1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O </a:t>
            </a:r>
            <a:r>
              <a:rPr lang="pt-BR" altLang="pt-BR" sz="2300" b="1" dirty="0">
                <a:solidFill>
                  <a:srgbClr val="0033CC"/>
                </a:solidFill>
                <a:latin typeface="Arial Narrow" panose="020B0606020202030204" pitchFamily="34" charset="0"/>
              </a:rPr>
              <a:t>Realismo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se submete a uma visão muito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 ordenada 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da vida, o que lhe parece </a:t>
            </a:r>
            <a:r>
              <a:rPr lang="pt-BR" altLang="pt-BR" sz="23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artificial</a:t>
            </a:r>
            <a:r>
              <a:rPr lang="pt-BR" altLang="pt-BR" sz="2300" dirty="0">
                <a:solidFill>
                  <a:srgbClr val="FF0000"/>
                </a:solidFill>
                <a:latin typeface="Arial Narrow" panose="020B0606020202030204" pitchFamily="34" charset="0"/>
              </a:rPr>
              <a:t>,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pois a vida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tem ritmo irregular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6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21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Procura 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verdade, por meio do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retrato fiel das personagens,</a:t>
            </a:r>
            <a:r>
              <a:rPr lang="pt-BR" altLang="pt-BR" sz="2300" b="1" dirty="0">
                <a:solidFill>
                  <a:srgbClr val="080808"/>
                </a:solidFill>
                <a:latin typeface="Arial Narrow" panose="020B0606020202030204" pitchFamily="34" charset="0"/>
              </a:rPr>
              <a:t> são antes </a:t>
            </a:r>
            <a:r>
              <a:rPr lang="pt-BR" altLang="pt-BR" sz="2300" b="1" dirty="0">
                <a:solidFill>
                  <a:srgbClr val="080808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indivíduos concretos, conhecidos, próprios em seus tipos.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2100" b="1" dirty="0">
              <a:solidFill>
                <a:srgbClr val="002060"/>
              </a:solidFill>
              <a:highlight>
                <a:srgbClr val="00FF00"/>
              </a:highlight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Os incidentes do enredo decorrem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do caráter das personagens – seres humanos completos com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razões para agirem </a:t>
            </a:r>
            <a:r>
              <a:rPr lang="pt-BR" altLang="pt-BR" sz="2200" b="1" dirty="0">
                <a:solidFill>
                  <a:srgbClr val="D60093"/>
                </a:solidFill>
                <a:latin typeface="Arial Narrow" panose="020B0606020202030204" pitchFamily="34" charset="0"/>
              </a:rPr>
              <a:t>com </a:t>
            </a:r>
            <a:r>
              <a:rPr lang="pt-BR" altLang="pt-BR" sz="2200" b="1" u="sng" dirty="0">
                <a:solidFill>
                  <a:srgbClr val="D60093"/>
                </a:solidFill>
                <a:latin typeface="Arial Narrow" panose="020B0606020202030204" pitchFamily="34" charset="0"/>
              </a:rPr>
              <a:t>emoções</a:t>
            </a:r>
            <a:r>
              <a:rPr lang="pt-BR" altLang="pt-BR" sz="2200" b="1" dirty="0">
                <a:solidFill>
                  <a:srgbClr val="D60093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- retratadas e interpretadas com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Realismo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000" dirty="0">
              <a:solidFill>
                <a:srgbClr val="002060"/>
              </a:solidFill>
              <a:latin typeface="Arial Narrow" panose="020B0606020202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46C7A95-0626-4216-868A-06A4929725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53579"/>
            <a:ext cx="8784976" cy="639117"/>
          </a:xfrm>
          <a:solidFill>
            <a:srgbClr val="00009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2800" b="1" dirty="0">
                <a:solidFill>
                  <a:srgbClr val="CCCC00"/>
                </a:solidFill>
                <a:latin typeface="Arial Narrow" panose="020B0606020202030204" pitchFamily="34" charset="0"/>
              </a:rPr>
              <a:t>CARACTERÍSTICAS DOS ROMANCES  REALISTAS </a:t>
            </a:r>
            <a:br>
              <a:rPr lang="pt-BR" altLang="pt-BR" sz="3200" b="1" dirty="0">
                <a:solidFill>
                  <a:schemeClr val="folHlink"/>
                </a:solidFill>
                <a:latin typeface="Arial Narrow" panose="020B0606020202030204" pitchFamily="34" charset="0"/>
              </a:rPr>
            </a:br>
            <a:endParaRPr lang="pt-BR" altLang="pt-BR" sz="3200" b="1" dirty="0">
              <a:solidFill>
                <a:schemeClr val="folHlink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3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04CD340-E91A-40F7-BD22-ADCF3E07A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516" y="116632"/>
            <a:ext cx="8712967" cy="1152128"/>
          </a:xfrm>
          <a:solidFill>
            <a:srgbClr val="0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sz="2800" b="1" dirty="0">
                <a:solidFill>
                  <a:srgbClr val="FFC000"/>
                </a:solidFill>
              </a:rPr>
              <a:t>CARACTERÍSTICAS LITERÁRIAS – </a:t>
            </a:r>
            <a:br>
              <a:rPr lang="pt-BR" altLang="pt-BR" sz="2800" b="1" dirty="0">
                <a:solidFill>
                  <a:srgbClr val="FFC000"/>
                </a:solidFill>
              </a:rPr>
            </a:br>
            <a:r>
              <a:rPr lang="pt-BR" altLang="pt-BR" sz="2800" b="1" dirty="0">
                <a:solidFill>
                  <a:srgbClr val="FFC000"/>
                </a:solidFill>
              </a:rPr>
              <a:t>REALISMO E NATURALISMO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8191C20-1014-42EE-8750-F995265E9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8786" y="1412776"/>
            <a:ext cx="8712968" cy="5145767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Descrição 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da </a:t>
            </a:r>
            <a:r>
              <a:rPr lang="pt-BR" altLang="pt-BR" sz="26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Realidade Externa;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A Realidade tal como é;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Não à Injustiça e à Opressão;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Revolução Industrial e Proletariado;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Nascimento de Grandes Movimentos Sociais e Políticos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Socialismo, Comunismo, Anarquismo e Sindicalismo;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Novos Campos do Conhecimento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: </a:t>
            </a:r>
            <a:r>
              <a:rPr lang="pt-BR" altLang="pt-BR" sz="2600" b="1" dirty="0">
                <a:solidFill>
                  <a:srgbClr val="0033CC"/>
                </a:solidFill>
                <a:latin typeface="Arial Narrow" panose="020B0606020202030204" pitchFamily="34" charset="0"/>
              </a:rPr>
              <a:t>Sociologia e Psicologia;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Positivismo e Exageros Cientificistas;</a:t>
            </a:r>
            <a:br>
              <a:rPr lang="pt-BR" altLang="pt-BR" sz="2600" b="1" dirty="0">
                <a:solidFill>
                  <a:srgbClr val="FF0000"/>
                </a:solidFill>
              </a:rPr>
            </a:br>
            <a:endParaRPr lang="pt-BR" altLang="pt-BR" sz="26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104CD340-E91A-40F7-BD22-ADCF3E07AA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516" y="116632"/>
            <a:ext cx="8712967" cy="706090"/>
          </a:xfrm>
          <a:solidFill>
            <a:srgbClr val="000000"/>
          </a:solidFill>
          <a:ln w="38100">
            <a:solidFill>
              <a:schemeClr val="tx1"/>
            </a:solidFill>
          </a:ln>
          <a:effectLst>
            <a:glow rad="495300">
              <a:schemeClr val="accent6">
                <a:satMod val="175000"/>
                <a:alpha val="83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3200" b="1" dirty="0">
                <a:solidFill>
                  <a:srgbClr val="FFC000"/>
                </a:solidFill>
              </a:rPr>
              <a:t>REALISMO E NATURALISMO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08191C20-1014-42EE-8750-F995265E94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5516" y="908720"/>
            <a:ext cx="8712968" cy="5688632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endParaRPr lang="pt-BR" altLang="pt-BR" sz="26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Procura apresentar 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a verdade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, e evita o 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sentimentalismo ou artificialismo;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1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Tratamento </a:t>
            </a:r>
            <a:r>
              <a:rPr lang="pt-BR" altLang="pt-BR" sz="2600" b="1" dirty="0">
                <a:solidFill>
                  <a:srgbClr val="D60093"/>
                </a:solidFill>
                <a:latin typeface="Arial Narrow" panose="020B0606020202030204" pitchFamily="34" charset="0"/>
              </a:rPr>
              <a:t>verdadeiro do material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6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verossimilhança no arranjo dos fatos selecionados;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1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0033CC"/>
                </a:solidFill>
                <a:latin typeface="Arial Narrow" panose="020B0606020202030204" pitchFamily="34" charset="0"/>
              </a:rPr>
              <a:t>Objetividade e Impessoalidade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Contemporaneidade;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6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Pessimismo.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pt-BR" altLang="pt-BR" sz="26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6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22FD57DA-1473-46D6-A663-15733FA9A5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512" y="1484784"/>
            <a:ext cx="8712968" cy="4995936"/>
          </a:xfrm>
          <a:solidFill>
            <a:schemeClr val="tx1"/>
          </a:solidFill>
        </p:spPr>
        <p:txBody>
          <a:bodyPr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Há vários pontos de coincidência entre o romance realista e o naturalista: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600" b="1" dirty="0">
              <a:solidFill>
                <a:srgbClr val="080808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ambos </a:t>
            </a:r>
            <a:r>
              <a:rPr lang="pt-BR" altLang="pt-BR" sz="2600" b="1" u="sng" dirty="0">
                <a:solidFill>
                  <a:srgbClr val="080808"/>
                </a:solidFill>
                <a:latin typeface="Arial Narrow" panose="020B0606020202030204" pitchFamily="34" charset="0"/>
              </a:rPr>
              <a:t>partem de um mesmo ponto x e chegam a um mesmo ponto y</a:t>
            </a:r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mas percorrendo caminhos diversos</a:t>
            </a:r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: tanto um como outro atacam</a:t>
            </a:r>
            <a:r>
              <a:rPr lang="pt-BR" altLang="pt-BR" sz="2600" b="1" dirty="0">
                <a:latin typeface="Arial Narrow" panose="020B0606020202030204" pitchFamily="34" charset="0"/>
              </a:rPr>
              <a:t> </a:t>
            </a:r>
            <a:r>
              <a:rPr lang="pt-BR" altLang="pt-BR" sz="26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monarquia, o clero e a sociedade burguesa. </a:t>
            </a:r>
            <a:r>
              <a:rPr lang="pt-BR" altLang="pt-BR" sz="26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 </a:t>
            </a:r>
          </a:p>
          <a:p>
            <a:pPr marL="0" indent="0" algn="just">
              <a:buNone/>
            </a:pPr>
            <a:endParaRPr lang="pt-BR" altLang="pt-BR" sz="2600" b="1" dirty="0">
              <a:solidFill>
                <a:schemeClr val="accent2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Pode-se</a:t>
            </a:r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 encontrar, em um mesmo autor, determinadas posturas </a:t>
            </a:r>
            <a:r>
              <a:rPr lang="pt-BR" altLang="pt-BR" sz="2600" b="1" dirty="0">
                <a:solidFill>
                  <a:srgbClr val="080808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Realistas</a:t>
            </a:r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 conviverem com enfoques </a:t>
            </a:r>
            <a:r>
              <a:rPr lang="pt-BR" altLang="pt-BR" sz="2600" b="1" dirty="0">
                <a:solidFill>
                  <a:srgbClr val="080808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mais naturalistas</a:t>
            </a:r>
            <a:r>
              <a:rPr lang="pt-BR" altLang="pt-BR" sz="2600" b="1" dirty="0">
                <a:solidFill>
                  <a:srgbClr val="080808"/>
                </a:solidFill>
                <a:latin typeface="Arial Narrow" panose="020B0606020202030204" pitchFamily="34" charset="0"/>
              </a:rPr>
              <a:t>.</a:t>
            </a:r>
            <a:r>
              <a:rPr lang="pt-BR" altLang="pt-BR" sz="2600" dirty="0">
                <a:solidFill>
                  <a:srgbClr val="080808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721028-CC76-4A03-B705-A6E52DDE0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9512" y="188640"/>
            <a:ext cx="8712968" cy="1102715"/>
          </a:xfr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2800" b="1" dirty="0">
                <a:solidFill>
                  <a:srgbClr val="FFC000"/>
                </a:solidFill>
                <a:latin typeface="Arial Narrow" panose="020B0606020202030204" pitchFamily="34" charset="0"/>
              </a:rPr>
              <a:t>ASPECTOS CONVERGENTES ENTRE ROMANCES REALISTAS E NATURALISTAS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8340461-6786-42C1-BC26-93087D2C0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188640"/>
            <a:ext cx="8640960" cy="634082"/>
          </a:xfr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b="1" dirty="0">
                <a:solidFill>
                  <a:srgbClr val="FFC000"/>
                </a:solidFill>
              </a:rPr>
              <a:t>Romantismo </a:t>
            </a:r>
            <a:r>
              <a:rPr lang="pt-BR" altLang="pt-BR" i="1" dirty="0">
                <a:solidFill>
                  <a:srgbClr val="FFC000"/>
                </a:solidFill>
              </a:rPr>
              <a:t>versus</a:t>
            </a:r>
            <a:r>
              <a:rPr lang="pt-BR" altLang="pt-BR" b="1" dirty="0">
                <a:solidFill>
                  <a:srgbClr val="FFC000"/>
                </a:solidFill>
              </a:rPr>
              <a:t> Realismo</a:t>
            </a:r>
          </a:p>
        </p:txBody>
      </p:sp>
      <p:graphicFrame>
        <p:nvGraphicFramePr>
          <p:cNvPr id="15410" name="Group 50">
            <a:extLst>
              <a:ext uri="{FF2B5EF4-FFF2-40B4-BE49-F238E27FC236}">
                <a16:creationId xmlns:a16="http://schemas.microsoft.com/office/drawing/2014/main" id="{8E8A8C3B-9E27-4F23-B631-42F870123D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035827"/>
              </p:ext>
            </p:extLst>
          </p:nvPr>
        </p:nvGraphicFramePr>
        <p:xfrm>
          <a:off x="107504" y="1052736"/>
          <a:ext cx="8928992" cy="5693263"/>
        </p:xfrm>
        <a:graphic>
          <a:graphicData uri="http://schemas.openxmlformats.org/drawingml/2006/table">
            <a:tbl>
              <a:tblPr/>
              <a:tblGrid>
                <a:gridCol w="4248472">
                  <a:extLst>
                    <a:ext uri="{9D8B030D-6E8A-4147-A177-3AD203B41FA5}">
                      <a16:colId xmlns:a16="http://schemas.microsoft.com/office/drawing/2014/main" val="909547561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val="3197412119"/>
                    </a:ext>
                  </a:extLst>
                </a:gridCol>
              </a:tblGrid>
              <a:tr h="4758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ROMANTISMO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4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latin typeface="Arial" panose="020B0604020202020204" pitchFamily="34" charset="0"/>
                        </a:rPr>
                        <a:t>REALISMO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265264"/>
                  </a:ext>
                </a:extLst>
              </a:tr>
              <a:tr h="4229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Subjetivismo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Objetivismo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282599"/>
                  </a:ext>
                </a:extLst>
              </a:tr>
              <a:tr h="4229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Idealização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Captação do real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76156"/>
                  </a:ext>
                </a:extLst>
              </a:tr>
              <a:tr h="7296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330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Linguagem poético em estilo metafórico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Linguagem direta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252873"/>
                  </a:ext>
                </a:extLst>
              </a:tr>
              <a:tr h="7296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Amor sublime e puro, anjo e perfeição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Arial Narrow" panose="020B0606020202030204" pitchFamily="34" charset="0"/>
                        </a:rPr>
                        <a:t>Amor subjugado aos interesses sociais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78192"/>
                  </a:ext>
                </a:extLst>
              </a:tr>
              <a:tr h="5597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Casamento como felicidade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Casamento como instituição falida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026231"/>
                  </a:ext>
                </a:extLst>
              </a:tr>
              <a:tr h="6518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Herói íntegro, de caráter irrepreensível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Herói problemático, cheio de fraquezas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65378"/>
                  </a:ext>
                </a:extLst>
              </a:tr>
              <a:tr h="72960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66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Personagens planas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anose="020B0606020202030204" pitchFamily="34" charset="0"/>
                        </a:rPr>
                        <a:t>Personagens trabalhadas psicologicamente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666086"/>
                  </a:ext>
                </a:extLst>
              </a:tr>
              <a:tr h="4229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Culto do eu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66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Universalismo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265529"/>
                  </a:ext>
                </a:extLst>
              </a:tr>
              <a:tr h="4229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Passado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6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Presente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315532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>
            <a:extLst>
              <a:ext uri="{FF2B5EF4-FFF2-40B4-BE49-F238E27FC236}">
                <a16:creationId xmlns:a16="http://schemas.microsoft.com/office/drawing/2014/main" id="{822784AE-28A5-4FAF-B4AC-4CF8E0BEE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35768"/>
            <a:ext cx="9144000" cy="692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200" b="1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Preciso ser breve, pois tenho ainda 16 casas para visitar.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Minha nossa! O senhor aguenta?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O segredo é que eu gosto do meu trabalho, me dá muito prazer!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Então vamos começar. Como faremos?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Permita-me sugerir: uma no quarto, duas no tapete, duas no sofá.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Serão necessárias tantas?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Bem, talvez possamos acertar na mosca já na primeira tentativa.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O senhor já visitou alguma casa neste bairro?</a:t>
            </a:r>
          </a:p>
          <a:p>
            <a:pPr marL="0" marR="0" lvl="0" indent="0" algn="just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Não, mas tenho comigo algumas amostras do meu trabalho (mostrou algumas fotos de crianças). Não são lindas??</a:t>
            </a:r>
          </a:p>
          <a:p>
            <a:pPr marL="0" marR="0" lvl="0" indent="0" algn="just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Como são belos estes bebês! Foi o senhor mesmo quem fez?</a:t>
            </a:r>
          </a:p>
          <a:p>
            <a:pPr marL="0" marR="0" lvl="0" indent="0" algn="just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Sim. Veja esta aqui, por exemplo, foi conseguida na porta do supermercado.</a:t>
            </a:r>
          </a:p>
          <a:p>
            <a:pPr marL="0" marR="0" lvl="0" indent="0" algn="just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Que horror! O senhor não acha muito público?</a:t>
            </a: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: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Sim, mas a mãe queria muita publicidade.</a:t>
            </a:r>
          </a:p>
        </p:txBody>
      </p:sp>
    </p:spTree>
    <p:extLst>
      <p:ext uri="{BB962C8B-B14F-4D97-AF65-F5344CB8AC3E}">
        <p14:creationId xmlns:p14="http://schemas.microsoft.com/office/powerpoint/2010/main" val="28871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2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2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1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12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2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4">
            <a:extLst>
              <a:ext uri="{FF2B5EF4-FFF2-40B4-BE49-F238E27FC236}">
                <a16:creationId xmlns:a16="http://schemas.microsoft.com/office/drawing/2014/main" id="{6E7B8B25-03A4-439E-8B09-45C0B10C7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82361"/>
            <a:ext cx="9144000" cy="6940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Eu não teria coragem!!!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Esta aqui foi em cima do ônibus.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Cacilda!!!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Foi um dos serviços mais difíceis que já fiz.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Claro, eu imagino!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Esta foi feita no inverno, em um parque de Diversões.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 Credo! Como o senhor conseguiu? Não sentiu frio?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Não foi fácil! Como se não bastasse a neve caindo, tinha uma multidão em volta. Quase não consegui acabar.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Ainda bem que sou discreta, e não quero ninguém nos olhando.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Ótimo, eu também prefiro assim. Agora, se me dá licença, eu preciso armar o tripé.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MULHER: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Tripé?!!!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 Narrow" panose="020B0606020202030204" pitchFamily="34" charset="0"/>
              </a:rPr>
              <a:t>HOMEM: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Sim madame, pois o negócio, além de pesado, depois de armado mede quase um metro.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</a:rPr>
              <a:t>A mulher desmaiou... </a:t>
            </a:r>
          </a:p>
        </p:txBody>
      </p:sp>
    </p:spTree>
    <p:extLst>
      <p:ext uri="{BB962C8B-B14F-4D97-AF65-F5344CB8AC3E}">
        <p14:creationId xmlns:p14="http://schemas.microsoft.com/office/powerpoint/2010/main" val="393197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1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1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1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14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A12BF7-1010-DB9F-0CA8-38EB306FA72C}"/>
              </a:ext>
            </a:extLst>
          </p:cNvPr>
          <p:cNvSpPr txBox="1"/>
          <p:nvPr/>
        </p:nvSpPr>
        <p:spPr>
          <a:xfrm>
            <a:off x="827584" y="1713112"/>
            <a:ext cx="7632848" cy="294356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905000">
              <a:srgbClr val="7030A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6600" b="1" dirty="0">
                <a:solidFill>
                  <a:srgbClr val="000099"/>
                </a:solidFill>
                <a:latin typeface="Arial Rounded MT Bold" panose="020F0704030504030204" pitchFamily="34" charset="0"/>
              </a:rPr>
              <a:t>CONTEXTO MUNDIAL </a:t>
            </a:r>
          </a:p>
        </p:txBody>
      </p:sp>
    </p:spTree>
    <p:extLst>
      <p:ext uri="{BB962C8B-B14F-4D97-AF65-F5344CB8AC3E}">
        <p14:creationId xmlns:p14="http://schemas.microsoft.com/office/powerpoint/2010/main" val="388269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4">
            <a:extLst>
              <a:ext uri="{FF2B5EF4-FFF2-40B4-BE49-F238E27FC236}">
                <a16:creationId xmlns:a16="http://schemas.microsoft.com/office/drawing/2014/main" id="{66021407-1496-4CA0-A22B-47EA7C5152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3" y="412789"/>
            <a:ext cx="8928993" cy="603242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"</a:t>
            </a:r>
            <a:r>
              <a:rPr kumimoji="0" lang="pt-BR" altLang="pt-BR" sz="4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 Realismo é uma reação contra o Romantismo</a:t>
            </a:r>
            <a:r>
              <a:rPr kumimoji="0" lang="pt-BR" altLang="pt-BR" sz="4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altLang="pt-BR" sz="3500" b="0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 Romantismo era a apoteose do sentimento</a:t>
            </a:r>
            <a:r>
              <a:rPr kumimoji="0" lang="pt-BR" altLang="pt-BR" sz="3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;</a:t>
            </a: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altLang="pt-BR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altLang="pt-BR" sz="6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  <a:p>
            <a:pPr marL="685800" marR="0" lvl="0" indent="-68580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3500" b="1" i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O Realismo é a anatomia do caráter</a:t>
            </a:r>
            <a:r>
              <a:rPr kumimoji="0" lang="pt-BR" altLang="pt-BR" sz="3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É a crítica do homem. É a arte que nos pinta a nossos próprios olhos - </a:t>
            </a:r>
            <a:r>
              <a:rPr kumimoji="0" lang="pt-BR" altLang="pt-BR" sz="3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para condenar o que houve de mau na nossa sociedade</a:t>
            </a:r>
            <a:r>
              <a:rPr kumimoji="0" lang="pt-BR" altLang="pt-BR" sz="35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"</a:t>
            </a:r>
            <a:r>
              <a:rPr kumimoji="0" lang="pt-BR" altLang="pt-BR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br>
              <a:rPr kumimoji="0" lang="pt-BR" altLang="pt-BR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lang="pt-BR" altLang="pt-BR" sz="35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ea typeface="+mn-ea"/>
                <a:cs typeface="+mn-cs"/>
              </a:rPr>
              <a:t>(Eça de Queirós)</a:t>
            </a:r>
            <a:r>
              <a:rPr kumimoji="0" lang="pt-BR" altLang="pt-BR" sz="3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3208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Line 5">
            <a:extLst>
              <a:ext uri="{FF2B5EF4-FFF2-40B4-BE49-F238E27FC236}">
                <a16:creationId xmlns:a16="http://schemas.microsoft.com/office/drawing/2014/main" id="{AF74659F-9350-42F0-B5B5-27D75A6B7F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3429000"/>
            <a:ext cx="1524000" cy="0"/>
          </a:xfrm>
          <a:prstGeom prst="line">
            <a:avLst/>
          </a:prstGeom>
          <a:noFill/>
          <a:ln w="9525">
            <a:solidFill>
              <a:srgbClr val="009999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Line 6">
            <a:extLst>
              <a:ext uri="{FF2B5EF4-FFF2-40B4-BE49-F238E27FC236}">
                <a16:creationId xmlns:a16="http://schemas.microsoft.com/office/drawing/2014/main" id="{DFFF70A1-645E-42E9-9111-1DBCD36472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0" y="3429000"/>
            <a:ext cx="1752600" cy="0"/>
          </a:xfrm>
          <a:prstGeom prst="line">
            <a:avLst/>
          </a:prstGeom>
          <a:noFill/>
          <a:ln w="9525">
            <a:solidFill>
              <a:srgbClr val="009999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D171AD3A-738E-48FD-8599-41AD8F26D8D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175" y="2411413"/>
            <a:ext cx="1687513" cy="414337"/>
          </a:xfrm>
          <a:prstGeom prst="rect">
            <a:avLst/>
          </a:prstGeom>
          <a:solidFill>
            <a:srgbClr val="00CC66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1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Quinhentismo</a:t>
            </a:r>
            <a:endParaRPr kumimoji="0" lang="pt-BR" altLang="pt-BR" sz="2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454A1B02-09AF-467B-B1AE-C4F549C561A0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1627686" y="2536643"/>
            <a:ext cx="1373549" cy="366713"/>
          </a:xfrm>
          <a:prstGeom prst="rect">
            <a:avLst/>
          </a:prstGeom>
          <a:solidFill>
            <a:srgbClr val="00B0F0"/>
          </a:solidFill>
          <a:ln>
            <a:solidFill>
              <a:srgbClr val="FFFF00"/>
            </a:solidFill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Arcadismo</a:t>
            </a: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7D83C07E-0B1E-4799-83C2-A2277A1CFA05}"/>
              </a:ext>
            </a:extLst>
          </p:cNvPr>
          <p:cNvSpPr txBox="1">
            <a:spLocks noChangeArrowheads="1"/>
          </p:cNvSpPr>
          <p:nvPr/>
        </p:nvSpPr>
        <p:spPr bwMode="auto">
          <a:xfrm rot="-1800000">
            <a:off x="3124200" y="2133600"/>
            <a:ext cx="1752600" cy="7794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Realismo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Naturalismo</a:t>
            </a:r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20BBC820-7AEB-42E1-B5B2-FFE3E5B703CF}"/>
              </a:ext>
            </a:extLst>
          </p:cNvPr>
          <p:cNvSpPr txBox="1">
            <a:spLocks noChangeArrowheads="1"/>
          </p:cNvSpPr>
          <p:nvPr/>
        </p:nvSpPr>
        <p:spPr bwMode="auto">
          <a:xfrm rot="-1800000">
            <a:off x="4478751" y="2579839"/>
            <a:ext cx="1791207" cy="3693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Parnasianismo</a:t>
            </a:r>
          </a:p>
        </p:txBody>
      </p:sp>
      <p:sp>
        <p:nvSpPr>
          <p:cNvPr id="14347" name="Text Box 11">
            <a:extLst>
              <a:ext uri="{FF2B5EF4-FFF2-40B4-BE49-F238E27FC236}">
                <a16:creationId xmlns:a16="http://schemas.microsoft.com/office/drawing/2014/main" id="{17550E74-B8FE-4459-9D4D-C4AF088DB960}"/>
              </a:ext>
            </a:extLst>
          </p:cNvPr>
          <p:cNvSpPr txBox="1">
            <a:spLocks noChangeArrowheads="1"/>
          </p:cNvSpPr>
          <p:nvPr/>
        </p:nvSpPr>
        <p:spPr bwMode="auto">
          <a:xfrm rot="-1800000">
            <a:off x="5867400" y="2514600"/>
            <a:ext cx="1981200" cy="366713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Modernismo</a:t>
            </a:r>
          </a:p>
        </p:txBody>
      </p:sp>
      <p:sp>
        <p:nvSpPr>
          <p:cNvPr id="14348" name="Text Box 12">
            <a:extLst>
              <a:ext uri="{FF2B5EF4-FFF2-40B4-BE49-F238E27FC236}">
                <a16:creationId xmlns:a16="http://schemas.microsoft.com/office/drawing/2014/main" id="{818922C7-D2B9-43A8-AD5C-725C747EDF2B}"/>
              </a:ext>
            </a:extLst>
          </p:cNvPr>
          <p:cNvSpPr txBox="1">
            <a:spLocks noChangeArrowheads="1"/>
          </p:cNvSpPr>
          <p:nvPr/>
        </p:nvSpPr>
        <p:spPr bwMode="auto">
          <a:xfrm rot="-1800000">
            <a:off x="7242814" y="2450816"/>
            <a:ext cx="2000911" cy="369332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Pós-Modernismo</a:t>
            </a:r>
          </a:p>
        </p:txBody>
      </p:sp>
      <p:sp>
        <p:nvSpPr>
          <p:cNvPr id="13322" name="Line 13">
            <a:extLst>
              <a:ext uri="{FF2B5EF4-FFF2-40B4-BE49-F238E27FC236}">
                <a16:creationId xmlns:a16="http://schemas.microsoft.com/office/drawing/2014/main" id="{B592FD2F-26AD-4957-8230-8251BBE017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3581400"/>
            <a:ext cx="8534400" cy="0"/>
          </a:xfrm>
          <a:prstGeom prst="line">
            <a:avLst/>
          </a:prstGeom>
          <a:noFill/>
          <a:ln w="22225">
            <a:solidFill>
              <a:srgbClr val="0066FF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23" name="Text Box 14">
            <a:extLst>
              <a:ext uri="{FF2B5EF4-FFF2-40B4-BE49-F238E27FC236}">
                <a16:creationId xmlns:a16="http://schemas.microsoft.com/office/drawing/2014/main" id="{980C8110-DC50-489D-B4AB-9BBB65CDC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76600"/>
            <a:ext cx="990600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XVI</a:t>
            </a:r>
          </a:p>
        </p:txBody>
      </p:sp>
      <p:sp>
        <p:nvSpPr>
          <p:cNvPr id="13324" name="Text Box 15">
            <a:extLst>
              <a:ext uri="{FF2B5EF4-FFF2-40B4-BE49-F238E27FC236}">
                <a16:creationId xmlns:a16="http://schemas.microsoft.com/office/drawing/2014/main" id="{DA004C5C-A513-4496-9343-9ED40347DA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9407" y="3219632"/>
            <a:ext cx="914400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XVIII</a:t>
            </a:r>
          </a:p>
        </p:txBody>
      </p:sp>
      <p:sp>
        <p:nvSpPr>
          <p:cNvPr id="13325" name="Text Box 16">
            <a:extLst>
              <a:ext uri="{FF2B5EF4-FFF2-40B4-BE49-F238E27FC236}">
                <a16:creationId xmlns:a16="http://schemas.microsoft.com/office/drawing/2014/main" id="{420796D0-70D4-4767-8073-C2881E24C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406" y="5534367"/>
            <a:ext cx="838200" cy="3667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latinLnBrk="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XVI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EDF817F8-CC6B-45D3-92CB-8559212D8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532" y="4130786"/>
            <a:ext cx="1371600" cy="415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1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Barroco</a:t>
            </a:r>
          </a:p>
        </p:txBody>
      </p:sp>
      <p:sp>
        <p:nvSpPr>
          <p:cNvPr id="14354" name="Text Box 18">
            <a:extLst>
              <a:ext uri="{FF2B5EF4-FFF2-40B4-BE49-F238E27FC236}">
                <a16:creationId xmlns:a16="http://schemas.microsoft.com/office/drawing/2014/main" id="{502D0025-7216-426F-8664-4DDA7526E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311" y="3919994"/>
            <a:ext cx="3009900" cy="4308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Romantismo</a:t>
            </a:r>
          </a:p>
        </p:txBody>
      </p:sp>
      <p:sp>
        <p:nvSpPr>
          <p:cNvPr id="14355" name="Text Box 19">
            <a:extLst>
              <a:ext uri="{FF2B5EF4-FFF2-40B4-BE49-F238E27FC236}">
                <a16:creationId xmlns:a16="http://schemas.microsoft.com/office/drawing/2014/main" id="{F6537BCF-C0C9-46FB-AD67-6EAA1B013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019966"/>
            <a:ext cx="2285999" cy="97719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Simbolismo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300" b="0" i="0" u="none" strike="noStrike" kern="1200" cap="none" spc="0" normalizeH="0" baseline="0" noProof="0" dirty="0">
              <a:ln>
                <a:noFill/>
              </a:ln>
              <a:solidFill>
                <a:srgbClr val="0099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3329" name="Text Box 20">
            <a:extLst>
              <a:ext uri="{FF2B5EF4-FFF2-40B4-BE49-F238E27FC236}">
                <a16:creationId xmlns:a16="http://schemas.microsoft.com/office/drawing/2014/main" id="{101D1991-3A37-4899-AEEC-BFC63D92AF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2160" y="5658297"/>
            <a:ext cx="619680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XIX</a:t>
            </a:r>
          </a:p>
        </p:txBody>
      </p:sp>
      <p:sp>
        <p:nvSpPr>
          <p:cNvPr id="13330" name="Text Box 21">
            <a:extLst>
              <a:ext uri="{FF2B5EF4-FFF2-40B4-BE49-F238E27FC236}">
                <a16:creationId xmlns:a16="http://schemas.microsoft.com/office/drawing/2014/main" id="{D4BB3E87-64EF-48F8-9F22-0C70540D0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3538" y="3317255"/>
            <a:ext cx="914400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XIX</a:t>
            </a:r>
          </a:p>
        </p:txBody>
      </p:sp>
      <p:sp>
        <p:nvSpPr>
          <p:cNvPr id="13331" name="Line 22">
            <a:extLst>
              <a:ext uri="{FF2B5EF4-FFF2-40B4-BE49-F238E27FC236}">
                <a16:creationId xmlns:a16="http://schemas.microsoft.com/office/drawing/2014/main" id="{5323966C-58E4-48DB-9422-90EE70EAB7B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5756" y="3687027"/>
            <a:ext cx="2209800" cy="0"/>
          </a:xfrm>
          <a:prstGeom prst="line">
            <a:avLst/>
          </a:prstGeom>
          <a:noFill/>
          <a:ln w="9525">
            <a:solidFill>
              <a:srgbClr val="009999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32" name="Text Box 23">
            <a:extLst>
              <a:ext uri="{FF2B5EF4-FFF2-40B4-BE49-F238E27FC236}">
                <a16:creationId xmlns:a16="http://schemas.microsoft.com/office/drawing/2014/main" id="{35A7708E-BCC2-49A6-A3ED-539C2CE21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2824" y="3262313"/>
            <a:ext cx="1019175" cy="369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latinLnBrk="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</a:t>
            </a: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XXI</a:t>
            </a:r>
          </a:p>
        </p:txBody>
      </p:sp>
      <p:sp>
        <p:nvSpPr>
          <p:cNvPr id="14357" name="Text Box 24">
            <a:extLst>
              <a:ext uri="{FF2B5EF4-FFF2-40B4-BE49-F238E27FC236}">
                <a16:creationId xmlns:a16="http://schemas.microsoft.com/office/drawing/2014/main" id="{B2AAB9B9-16BA-42B8-AF00-C4DCDF7B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83800"/>
            <a:ext cx="2093721" cy="8617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Conflito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Antítese</a:t>
            </a:r>
          </a:p>
        </p:txBody>
      </p:sp>
      <p:pic>
        <p:nvPicPr>
          <p:cNvPr id="13334" name="Picture 25" descr="BD10297_">
            <a:extLst>
              <a:ext uri="{FF2B5EF4-FFF2-40B4-BE49-F238E27FC236}">
                <a16:creationId xmlns:a16="http://schemas.microsoft.com/office/drawing/2014/main" id="{771DC761-847F-4FE3-BD50-291867A2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05000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26" descr="BD10299_">
            <a:extLst>
              <a:ext uri="{FF2B5EF4-FFF2-40B4-BE49-F238E27FC236}">
                <a16:creationId xmlns:a16="http://schemas.microsoft.com/office/drawing/2014/main" id="{EA3B86F9-ECD1-411E-9EE3-6BE20AB43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1365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6" name="Picture 27" descr="BD14791_">
            <a:extLst>
              <a:ext uri="{FF2B5EF4-FFF2-40B4-BE49-F238E27FC236}">
                <a16:creationId xmlns:a16="http://schemas.microsoft.com/office/drawing/2014/main" id="{BC9E0F92-3090-479C-99B7-5A926DA5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12875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7" name="Picture 28" descr="BD14829_">
            <a:extLst>
              <a:ext uri="{FF2B5EF4-FFF2-40B4-BE49-F238E27FC236}">
                <a16:creationId xmlns:a16="http://schemas.microsoft.com/office/drawing/2014/main" id="{32AD7093-B567-4183-82DD-30E6AE1F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0" y="4530725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8" name="Picture 29" descr="BD14794_">
            <a:extLst>
              <a:ext uri="{FF2B5EF4-FFF2-40B4-BE49-F238E27FC236}">
                <a16:creationId xmlns:a16="http://schemas.microsoft.com/office/drawing/2014/main" id="{D2CE0FBC-5354-4C14-B26A-6A34DCF4D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688" y="5314950"/>
            <a:ext cx="1365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9" name="Picture 30" descr="BD15272_">
            <a:extLst>
              <a:ext uri="{FF2B5EF4-FFF2-40B4-BE49-F238E27FC236}">
                <a16:creationId xmlns:a16="http://schemas.microsoft.com/office/drawing/2014/main" id="{163289B4-76AD-4F1A-B067-58AF3E294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13" y="4981575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0" name="Picture 31" descr="BD14980_">
            <a:extLst>
              <a:ext uri="{FF2B5EF4-FFF2-40B4-BE49-F238E27FC236}">
                <a16:creationId xmlns:a16="http://schemas.microsoft.com/office/drawing/2014/main" id="{ABB392AA-CE88-4105-B723-4E7D90BF4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1117600"/>
            <a:ext cx="171450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1" name="Picture 32" descr="BD14981_">
            <a:extLst>
              <a:ext uri="{FF2B5EF4-FFF2-40B4-BE49-F238E27FC236}">
                <a16:creationId xmlns:a16="http://schemas.microsoft.com/office/drawing/2014/main" id="{72230972-3B6E-49EC-B71A-B0D41A35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5176838"/>
            <a:ext cx="138113" cy="13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2" name="Picture 33" descr="BD15274_">
            <a:extLst>
              <a:ext uri="{FF2B5EF4-FFF2-40B4-BE49-F238E27FC236}">
                <a16:creationId xmlns:a16="http://schemas.microsoft.com/office/drawing/2014/main" id="{99140025-7E47-4596-A733-C5232FB17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930775"/>
            <a:ext cx="22066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3" name="Picture 34" descr="BD21302_">
            <a:extLst>
              <a:ext uri="{FF2B5EF4-FFF2-40B4-BE49-F238E27FC236}">
                <a16:creationId xmlns:a16="http://schemas.microsoft.com/office/drawing/2014/main" id="{20C89CC1-230F-4BC1-8623-7FC189BBD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81200"/>
            <a:ext cx="182563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4" name="Picture 35" descr="BD21300_">
            <a:extLst>
              <a:ext uri="{FF2B5EF4-FFF2-40B4-BE49-F238E27FC236}">
                <a16:creationId xmlns:a16="http://schemas.microsoft.com/office/drawing/2014/main" id="{1668F12E-2324-4DCE-BEE1-CBCA5FE0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182688"/>
            <a:ext cx="171450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5" name="Picture 36" descr="BD21299_">
            <a:extLst>
              <a:ext uri="{FF2B5EF4-FFF2-40B4-BE49-F238E27FC236}">
                <a16:creationId xmlns:a16="http://schemas.microsoft.com/office/drawing/2014/main" id="{78B1331D-1DB1-419E-B89E-06BB1AFB8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4594225"/>
            <a:ext cx="165100" cy="12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6" name="Picture 37" descr="BD21297_">
            <a:extLst>
              <a:ext uri="{FF2B5EF4-FFF2-40B4-BE49-F238E27FC236}">
                <a16:creationId xmlns:a16="http://schemas.microsoft.com/office/drawing/2014/main" id="{9C1B70A7-26DC-4C73-B0AD-5E02155D3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793750"/>
            <a:ext cx="1492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7" name="Picture 38" descr="BD21310_">
            <a:extLst>
              <a:ext uri="{FF2B5EF4-FFF2-40B4-BE49-F238E27FC236}">
                <a16:creationId xmlns:a16="http://schemas.microsoft.com/office/drawing/2014/main" id="{73D5EC34-0482-4FEE-BFBD-990E08B3C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573213"/>
            <a:ext cx="32067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48" name="Picture 39" descr="BD21308_">
            <a:extLst>
              <a:ext uri="{FF2B5EF4-FFF2-40B4-BE49-F238E27FC236}">
                <a16:creationId xmlns:a16="http://schemas.microsoft.com/office/drawing/2014/main" id="{E1782E2A-7221-48E6-B70B-D880D9B6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4527550"/>
            <a:ext cx="149225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3" name="Text Box 40">
            <a:extLst>
              <a:ext uri="{FF2B5EF4-FFF2-40B4-BE49-F238E27FC236}">
                <a16:creationId xmlns:a16="http://schemas.microsoft.com/office/drawing/2014/main" id="{DF9CDF15-84F8-451F-A52D-5D21739C12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037" y="4342704"/>
            <a:ext cx="2602563" cy="13234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Idealização/Nacionalismo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FF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Sofrer de/por Amor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Poesia social</a:t>
            </a:r>
          </a:p>
        </p:txBody>
      </p:sp>
      <p:sp>
        <p:nvSpPr>
          <p:cNvPr id="13350" name="Text Box 41">
            <a:extLst>
              <a:ext uri="{FF2B5EF4-FFF2-40B4-BE49-F238E27FC236}">
                <a16:creationId xmlns:a16="http://schemas.microsoft.com/office/drawing/2014/main" id="{637E53B3-0863-4F3D-8567-A6CE6EB88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4454525"/>
            <a:ext cx="1828800" cy="862013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Sinestesia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Musicalidade</a:t>
            </a:r>
          </a:p>
        </p:txBody>
      </p:sp>
      <p:sp>
        <p:nvSpPr>
          <p:cNvPr id="13351" name="Text Box 42">
            <a:extLst>
              <a:ext uri="{FF2B5EF4-FFF2-40B4-BE49-F238E27FC236}">
                <a16:creationId xmlns:a16="http://schemas.microsoft.com/office/drawing/2014/main" id="{28BFB5B6-804F-4B2F-973D-761F9BE2D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92" y="882834"/>
            <a:ext cx="1371600" cy="120015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Cartas</a:t>
            </a: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: olhar estrangeiro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Literatura sobre o Brasil</a:t>
            </a:r>
          </a:p>
        </p:txBody>
      </p:sp>
      <p:sp>
        <p:nvSpPr>
          <p:cNvPr id="13352" name="Text Box 43">
            <a:extLst>
              <a:ext uri="{FF2B5EF4-FFF2-40B4-BE49-F238E27FC236}">
                <a16:creationId xmlns:a16="http://schemas.microsoft.com/office/drawing/2014/main" id="{7955B009-5043-4E1A-85E6-7552F347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905000"/>
            <a:ext cx="11525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Bucolismo</a:t>
            </a:r>
          </a:p>
        </p:txBody>
      </p:sp>
      <p:sp>
        <p:nvSpPr>
          <p:cNvPr id="14377" name="Text Box 44">
            <a:extLst>
              <a:ext uri="{FF2B5EF4-FFF2-40B4-BE49-F238E27FC236}">
                <a16:creationId xmlns:a16="http://schemas.microsoft.com/office/drawing/2014/main" id="{DD0498B8-663A-4600-B4C8-3696C6A4AB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1804" y="870448"/>
            <a:ext cx="2361275" cy="10618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Animalização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Crítica Social e Análise psicológica e Social</a:t>
            </a:r>
          </a:p>
        </p:txBody>
      </p:sp>
      <p:sp>
        <p:nvSpPr>
          <p:cNvPr id="14378" name="Text Box 45">
            <a:extLst>
              <a:ext uri="{FF2B5EF4-FFF2-40B4-BE49-F238E27FC236}">
                <a16:creationId xmlns:a16="http://schemas.microsoft.com/office/drawing/2014/main" id="{A8D6AB09-EABB-4774-8606-FA0D018F8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1828800"/>
            <a:ext cx="1030287" cy="641350"/>
          </a:xfrm>
          <a:prstGeom prst="rect">
            <a:avLst/>
          </a:prstGeom>
          <a:solidFill>
            <a:schemeClr val="tx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FF"/>
                </a:highligh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Arte pela arte</a:t>
            </a:r>
          </a:p>
        </p:txBody>
      </p:sp>
      <p:sp>
        <p:nvSpPr>
          <p:cNvPr id="14379" name="Text Box 46">
            <a:extLst>
              <a:ext uri="{FF2B5EF4-FFF2-40B4-BE49-F238E27FC236}">
                <a16:creationId xmlns:a16="http://schemas.microsoft.com/office/drawing/2014/main" id="{63EC2B3D-5279-4A94-8677-4293B863E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4060" y="1327387"/>
            <a:ext cx="2474879" cy="7078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Rompimento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Liberdade de expressão</a:t>
            </a:r>
          </a:p>
        </p:txBody>
      </p:sp>
      <p:sp>
        <p:nvSpPr>
          <p:cNvPr id="13356" name="Rectangle 47">
            <a:extLst>
              <a:ext uri="{FF2B5EF4-FFF2-40B4-BE49-F238E27FC236}">
                <a16:creationId xmlns:a16="http://schemas.microsoft.com/office/drawing/2014/main" id="{AD6A0DD1-7A04-48EC-AE1C-BEC156F25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3" y="4171950"/>
            <a:ext cx="2478087" cy="1295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57" name="Line 48">
            <a:extLst>
              <a:ext uri="{FF2B5EF4-FFF2-40B4-BE49-F238E27FC236}">
                <a16:creationId xmlns:a16="http://schemas.microsoft.com/office/drawing/2014/main" id="{364BE2AA-E793-4878-A0B0-DBE23FB1CF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3276600"/>
            <a:ext cx="1447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58" name="Line 49">
            <a:extLst>
              <a:ext uri="{FF2B5EF4-FFF2-40B4-BE49-F238E27FC236}">
                <a16:creationId xmlns:a16="http://schemas.microsoft.com/office/drawing/2014/main" id="{A6F90DDB-3384-4726-BD4F-779A62E1524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262563" y="758825"/>
            <a:ext cx="0" cy="1033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59" name="Line 50">
            <a:extLst>
              <a:ext uri="{FF2B5EF4-FFF2-40B4-BE49-F238E27FC236}">
                <a16:creationId xmlns:a16="http://schemas.microsoft.com/office/drawing/2014/main" id="{CFE5A003-86D3-4C72-9AB1-58D6442B1D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9913" y="709613"/>
            <a:ext cx="2071687" cy="492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0" name="Line 51">
            <a:extLst>
              <a:ext uri="{FF2B5EF4-FFF2-40B4-BE49-F238E27FC236}">
                <a16:creationId xmlns:a16="http://schemas.microsoft.com/office/drawing/2014/main" id="{DD4566D3-EF18-4B21-8F94-8B54BBA311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90500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1" name="Line 52">
            <a:extLst>
              <a:ext uri="{FF2B5EF4-FFF2-40B4-BE49-F238E27FC236}">
                <a16:creationId xmlns:a16="http://schemas.microsoft.com/office/drawing/2014/main" id="{1DF6357A-0F07-4FB3-84CA-D70A7C196E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35488" y="1828800"/>
            <a:ext cx="727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2" name="Line 53">
            <a:extLst>
              <a:ext uri="{FF2B5EF4-FFF2-40B4-BE49-F238E27FC236}">
                <a16:creationId xmlns:a16="http://schemas.microsoft.com/office/drawing/2014/main" id="{D4BA2DB5-1005-49BA-8575-DFD68D4B3E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5800" y="18288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3" name="Line 54">
            <a:extLst>
              <a:ext uri="{FF2B5EF4-FFF2-40B4-BE49-F238E27FC236}">
                <a16:creationId xmlns:a16="http://schemas.microsoft.com/office/drawing/2014/main" id="{A5EAF506-A2C8-420A-A805-02FC77CBE0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1828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4" name="Rectangle 55">
            <a:extLst>
              <a:ext uri="{FF2B5EF4-FFF2-40B4-BE49-F238E27FC236}">
                <a16:creationId xmlns:a16="http://schemas.microsoft.com/office/drawing/2014/main" id="{0431676A-616F-40A9-9CDC-C311E866DA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1828800"/>
            <a:ext cx="1447800" cy="14478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5" name="Rectangle 56">
            <a:extLst>
              <a:ext uri="{FF2B5EF4-FFF2-40B4-BE49-F238E27FC236}">
                <a16:creationId xmlns:a16="http://schemas.microsoft.com/office/drawing/2014/main" id="{5613A0AC-F79F-4430-9013-1E25E7A1E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620713"/>
            <a:ext cx="1563687" cy="26558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6" name="Rectangle 57">
            <a:extLst>
              <a:ext uri="{FF2B5EF4-FFF2-40B4-BE49-F238E27FC236}">
                <a16:creationId xmlns:a16="http://schemas.microsoft.com/office/drawing/2014/main" id="{745C69B4-8970-4949-8D6F-BD595AAC63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738313"/>
            <a:ext cx="1371600" cy="15240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7" name="Rectangle 58">
            <a:extLst>
              <a:ext uri="{FF2B5EF4-FFF2-40B4-BE49-F238E27FC236}">
                <a16:creationId xmlns:a16="http://schemas.microsoft.com/office/drawing/2014/main" id="{31764F9B-CACE-4CC4-9294-268F59441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1295400"/>
            <a:ext cx="2979738" cy="1981200"/>
          </a:xfrm>
          <a:prstGeom prst="rect">
            <a:avLst/>
          </a:prstGeom>
          <a:noFill/>
          <a:ln w="9525">
            <a:solidFill>
              <a:srgbClr val="9966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8" name="Rectangle 59">
            <a:extLst>
              <a:ext uri="{FF2B5EF4-FFF2-40B4-BE49-F238E27FC236}">
                <a16:creationId xmlns:a16="http://schemas.microsoft.com/office/drawing/2014/main" id="{0C92A0AC-D00D-49E1-9DF5-212E912BE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0013" y="4076700"/>
            <a:ext cx="2357437" cy="12954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69" name="Rectangle 60">
            <a:extLst>
              <a:ext uri="{FF2B5EF4-FFF2-40B4-BE49-F238E27FC236}">
                <a16:creationId xmlns:a16="http://schemas.microsoft.com/office/drawing/2014/main" id="{97BE7200-03A7-41A3-9AEC-F3CA59020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3948113"/>
            <a:ext cx="3009900" cy="16764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70" name="Line 61">
            <a:extLst>
              <a:ext uri="{FF2B5EF4-FFF2-40B4-BE49-F238E27FC236}">
                <a16:creationId xmlns:a16="http://schemas.microsoft.com/office/drawing/2014/main" id="{E1B4C989-CF94-4832-9AEE-B87A419B4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27363" y="801688"/>
            <a:ext cx="20637" cy="2495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398" name="Text Box 62">
            <a:extLst>
              <a:ext uri="{FF2B5EF4-FFF2-40B4-BE49-F238E27FC236}">
                <a16:creationId xmlns:a16="http://schemas.microsoft.com/office/drawing/2014/main" id="{1C1B320D-476A-4F66-931D-E57E2FC4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228817"/>
            <a:ext cx="9144000" cy="52322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Teocentrismo/Subjetivismo </a:t>
            </a:r>
          </a:p>
        </p:txBody>
      </p:sp>
      <p:sp>
        <p:nvSpPr>
          <p:cNvPr id="14399" name="Text Box 63">
            <a:extLst>
              <a:ext uri="{FF2B5EF4-FFF2-40B4-BE49-F238E27FC236}">
                <a16:creationId xmlns:a16="http://schemas.microsoft.com/office/drawing/2014/main" id="{668962B6-8E41-406A-8E3A-B70FC42330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100" y="388908"/>
            <a:ext cx="9144000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pt-BR" altLang="pt-BR" sz="20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Antropocentrismo/Objetivismo</a:t>
            </a:r>
          </a:p>
        </p:txBody>
      </p:sp>
      <p:sp>
        <p:nvSpPr>
          <p:cNvPr id="13373" name="AutoShape 64">
            <a:extLst>
              <a:ext uri="{FF2B5EF4-FFF2-40B4-BE49-F238E27FC236}">
                <a16:creationId xmlns:a16="http://schemas.microsoft.com/office/drawing/2014/main" id="{E15F0B09-F544-4205-890E-5AB9E0F9B8C6}"/>
              </a:ext>
            </a:extLst>
          </p:cNvPr>
          <p:cNvSpPr>
            <a:spLocks/>
          </p:cNvSpPr>
          <p:nvPr/>
        </p:nvSpPr>
        <p:spPr bwMode="auto">
          <a:xfrm rot="5400000">
            <a:off x="4419600" y="-3952659"/>
            <a:ext cx="228600" cy="8755062"/>
          </a:xfrm>
          <a:prstGeom prst="leftBrace">
            <a:avLst>
              <a:gd name="adj1" fmla="val 292382"/>
              <a:gd name="adj2" fmla="val 50000"/>
            </a:avLst>
          </a:prstGeom>
          <a:noFill/>
          <a:ln w="952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74" name="AutoShape 65">
            <a:extLst>
              <a:ext uri="{FF2B5EF4-FFF2-40B4-BE49-F238E27FC236}">
                <a16:creationId xmlns:a16="http://schemas.microsoft.com/office/drawing/2014/main" id="{5475637F-86C8-4FC7-B2DC-FBCEB54A28B9}"/>
              </a:ext>
            </a:extLst>
          </p:cNvPr>
          <p:cNvSpPr>
            <a:spLocks/>
          </p:cNvSpPr>
          <p:nvPr/>
        </p:nvSpPr>
        <p:spPr bwMode="auto">
          <a:xfrm rot="5400000">
            <a:off x="4516438" y="2170539"/>
            <a:ext cx="228600" cy="7924800"/>
          </a:xfrm>
          <a:prstGeom prst="rightBrace">
            <a:avLst>
              <a:gd name="adj1" fmla="val 288889"/>
              <a:gd name="adj2" fmla="val 50000"/>
            </a:avLst>
          </a:prstGeom>
          <a:noFill/>
          <a:ln w="9525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375" name="Picture 67" descr="BD21300_">
            <a:extLst>
              <a:ext uri="{FF2B5EF4-FFF2-40B4-BE49-F238E27FC236}">
                <a16:creationId xmlns:a16="http://schemas.microsoft.com/office/drawing/2014/main" id="{77252A8B-8811-4EB3-B6FC-64A2041DB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774825"/>
            <a:ext cx="171450" cy="14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76" name="Line 70">
            <a:extLst>
              <a:ext uri="{FF2B5EF4-FFF2-40B4-BE49-F238E27FC236}">
                <a16:creationId xmlns:a16="http://schemas.microsoft.com/office/drawing/2014/main" id="{74E80BC9-DD22-42E2-8A52-D4A88927EA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" y="3606800"/>
            <a:ext cx="371475" cy="704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77" name="Text Box 71">
            <a:extLst>
              <a:ext uri="{FF2B5EF4-FFF2-40B4-BE49-F238E27FC236}">
                <a16:creationId xmlns:a16="http://schemas.microsoft.com/office/drawing/2014/main" id="{5282D9A4-589D-4066-AEC0-86ED0DB9C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4138" y="-55563"/>
            <a:ext cx="6553200" cy="460376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Panorama da Literatura Brasileira- Linha do tempo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6248400" y="3276600"/>
            <a:ext cx="95091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XX</a:t>
            </a:r>
          </a:p>
        </p:txBody>
      </p:sp>
      <p:sp>
        <p:nvSpPr>
          <p:cNvPr id="67" name="Text Box 21">
            <a:extLst>
              <a:ext uri="{FF2B5EF4-FFF2-40B4-BE49-F238E27FC236}">
                <a16:creationId xmlns:a16="http://schemas.microsoft.com/office/drawing/2014/main" id="{D4BB3E87-64EF-48F8-9F22-0C70540D0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3050" y="5490347"/>
            <a:ext cx="914400" cy="3667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latinLnBrk="0" hangingPunct="1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  <a:tabLst/>
              <a:defRPr/>
            </a:pP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XIX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3" grpId="0" animBg="1" autoUpdateAnimBg="0"/>
      <p:bldP spid="14345" grpId="0" animBg="1" autoUpdateAnimBg="0"/>
      <p:bldP spid="14346" grpId="0" animBg="1" autoUpdateAnimBg="0"/>
      <p:bldP spid="14347" grpId="0" animBg="1" autoUpdateAnimBg="0"/>
      <p:bldP spid="14348" grpId="0" animBg="1" autoUpdateAnimBg="0"/>
      <p:bldP spid="14399" grpId="0" animBg="1" autoUpdateAnimBg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sign padrão">
  <a:themeElements>
    <a:clrScheme name="Design padrão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Fundição">
  <a:themeElements>
    <a:clrScheme name="Fundição">
      <a:dk1>
        <a:sysClr val="windowText" lastClr="000000"/>
      </a:dk1>
      <a:lt1>
        <a:sysClr val="window" lastClr="FFFFFF"/>
      </a:lt1>
      <a:dk2>
        <a:srgbClr val="676A55"/>
      </a:dk2>
      <a:lt2>
        <a:srgbClr val="EAEBDE"/>
      </a:lt2>
      <a:accent1>
        <a:srgbClr val="72A376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Fundição">
      <a:maj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Fundiçã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5000"/>
                <a:satMod val="400000"/>
              </a:schemeClr>
            </a:gs>
            <a:gs pos="20000">
              <a:schemeClr val="phClr">
                <a:tint val="80000"/>
                <a:satMod val="355000"/>
              </a:schemeClr>
            </a:gs>
            <a:gs pos="100000">
              <a:schemeClr val="phClr">
                <a:tint val="95000"/>
                <a:shade val="55000"/>
                <a:satMod val="355000"/>
              </a:schemeClr>
            </a:gs>
          </a:gsLst>
          <a:path path="circle">
            <a:fillToRect l="67500" t="35000" r="32500" b="65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250000"/>
              </a:schemeClr>
            </a:duotone>
          </a:blip>
          <a:tile tx="0" ty="0" sx="50000" sy="50000" flip="none" algn="t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Design padrão">
  <a:themeElements>
    <a:clrScheme name="Design padrão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2785</Words>
  <Application>Microsoft Office PowerPoint</Application>
  <PresentationFormat>Apresentação na tela (4:3)</PresentationFormat>
  <Paragraphs>325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49</vt:i4>
      </vt:variant>
    </vt:vector>
  </HeadingPairs>
  <TitlesOfParts>
    <vt:vector size="63" baseType="lpstr">
      <vt:lpstr>Arial</vt:lpstr>
      <vt:lpstr>Arial Narrow</vt:lpstr>
      <vt:lpstr>Arial Rounded MT Bold</vt:lpstr>
      <vt:lpstr>Calibri</vt:lpstr>
      <vt:lpstr>Rockwell</vt:lpstr>
      <vt:lpstr>Symbol</vt:lpstr>
      <vt:lpstr>Times New Roman</vt:lpstr>
      <vt:lpstr>Wingdings</vt:lpstr>
      <vt:lpstr>Wingdings 2</vt:lpstr>
      <vt:lpstr>Design padrão</vt:lpstr>
      <vt:lpstr>1_Fundição</vt:lpstr>
      <vt:lpstr>2_Design padrão</vt:lpstr>
      <vt:lpstr>4_Design padrão</vt:lpstr>
      <vt:lpstr>1_Design padrão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CONTEXTO HISTÓRICO</vt:lpstr>
      <vt:lpstr>Apresentação do PowerPoint</vt:lpstr>
      <vt:lpstr>CONTEXTO HISTÓRICO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Realismo na Pintura</vt:lpstr>
      <vt:lpstr>Apresentação do PowerPoint</vt:lpstr>
      <vt:lpstr>CONTEXTO HISTÓRICO DO REALISMO NO BRASIL</vt:lpstr>
      <vt:lpstr>VERDADES ABSOLUTAS</vt:lpstr>
      <vt:lpstr>REALISMO NO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PRINCIPAIS AUTORES REALISTAS  </vt:lpstr>
      <vt:lpstr> REALISMO MUNDIAL  </vt:lpstr>
      <vt:lpstr> CARACTERÍSTICAS DO REALISMO  </vt:lpstr>
      <vt:lpstr> CARACTERÍSTICAS DOS ROMANCES  REALISTAS  </vt:lpstr>
      <vt:lpstr>Apresentação do PowerPoint</vt:lpstr>
      <vt:lpstr>Apresentação do PowerPoint</vt:lpstr>
      <vt:lpstr>Apresentação do PowerPoint</vt:lpstr>
      <vt:lpstr>Apresentação do PowerPoint</vt:lpstr>
      <vt:lpstr> CARACTERÍSTICAS DOS ROMANCES  REALISTAS  </vt:lpstr>
      <vt:lpstr>CARACTERÍSTICAS LITERÁRIAS –  REALISMO E NATURALISMO</vt:lpstr>
      <vt:lpstr>REALISMO E NATURALISMO</vt:lpstr>
      <vt:lpstr>ASPECTOS CONVERGENTES ENTRE ROMANCES REALISTAS E NATURALISTAS</vt:lpstr>
      <vt:lpstr>Romantismo versus Realismo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REALISMO  E  NATURALISMO</dc:title>
  <dc:creator>Sílvia Lima</dc:creator>
  <cp:lastModifiedBy>Sílvia Cláudia Marques Lima</cp:lastModifiedBy>
  <cp:revision>150</cp:revision>
  <dcterms:created xsi:type="dcterms:W3CDTF">2019-09-30T01:59:12Z</dcterms:created>
  <dcterms:modified xsi:type="dcterms:W3CDTF">2024-05-23T22:44:32Z</dcterms:modified>
</cp:coreProperties>
</file>